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48EF3-90CF-407C-A043-EEA0B4321A41}" type="doc">
      <dgm:prSet loTypeId="urn:microsoft.com/office/officeart/2005/8/layout/radial6" loCatId="cycle" qsTypeId="urn:microsoft.com/office/officeart/2005/8/quickstyle/3d3" qsCatId="3D" csTypeId="urn:microsoft.com/office/officeart/2005/8/colors/colorful5" csCatId="colorful" phldr="1"/>
      <dgm:spPr/>
      <dgm:t>
        <a:bodyPr/>
        <a:lstStyle/>
        <a:p>
          <a:endParaRPr lang="en-US"/>
        </a:p>
      </dgm:t>
    </dgm:pt>
    <dgm:pt modelId="{4C3A9323-E84F-4C55-9533-483C5A595AE8}">
      <dgm:prSet phldrT="[Text]" custT="1"/>
      <dgm:spPr/>
      <dgm:t>
        <a:bodyPr/>
        <a:lstStyle/>
        <a:p>
          <a:pPr rtl="1"/>
          <a:r>
            <a:rPr lang="fa-IR" sz="1400" b="1" dirty="0" smtClean="0">
              <a:solidFill>
                <a:schemeClr val="tx1"/>
              </a:solidFill>
              <a:cs typeface="B Zar" panose="00000400000000000000" pitchFamily="2" charset="-78"/>
            </a:rPr>
            <a:t>دستورالعمل نحوه برنامه‌ریزی آموزشی‌ ترم 1400-1</a:t>
          </a:r>
          <a:endParaRPr lang="en-US" sz="1400" dirty="0">
            <a:solidFill>
              <a:schemeClr val="tx1"/>
            </a:solidFill>
          </a:endParaRPr>
        </a:p>
      </dgm:t>
    </dgm:pt>
    <dgm:pt modelId="{BE49E364-A8CA-40C5-9090-2B22F9DB2941}" type="parTrans" cxnId="{2F4AE121-A8E2-4FF3-9C10-60F3D14C045A}">
      <dgm:prSet/>
      <dgm:spPr/>
      <dgm:t>
        <a:bodyPr/>
        <a:lstStyle/>
        <a:p>
          <a:endParaRPr lang="en-US"/>
        </a:p>
      </dgm:t>
    </dgm:pt>
    <dgm:pt modelId="{92D14E72-3F71-4C46-A917-237381140204}" type="sibTrans" cxnId="{2F4AE121-A8E2-4FF3-9C10-60F3D14C045A}">
      <dgm:prSet/>
      <dgm:spPr/>
      <dgm:t>
        <a:bodyPr/>
        <a:lstStyle/>
        <a:p>
          <a:endParaRPr lang="en-US"/>
        </a:p>
      </dgm:t>
    </dgm:pt>
    <dgm:pt modelId="{5D94CAC7-C39B-4CE6-B5F8-79B6D85CE0B0}">
      <dgm:prSet phldrT="[Text]"/>
      <dgm:spPr/>
      <dgm:t>
        <a:bodyPr/>
        <a:lstStyle/>
        <a:p>
          <a:pPr rtl="1"/>
          <a:r>
            <a:rPr lang="fa-IR" b="1" dirty="0" smtClean="0">
              <a:solidFill>
                <a:schemeClr val="tx1"/>
              </a:solidFill>
              <a:cs typeface="B Zar" panose="00000400000000000000" pitchFamily="2" charset="-78"/>
            </a:rPr>
            <a:t>الف- برنامه ريزي دروس و تشكيل كلاسها</a:t>
          </a:r>
          <a:endParaRPr lang="en-US" dirty="0">
            <a:solidFill>
              <a:schemeClr val="tx1"/>
            </a:solidFill>
            <a:cs typeface="B Zar"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E284BE3-ADE7-4BC3-AB9A-AB93B6146A70}" type="parTrans" cxnId="{76D7709B-D38D-4754-B132-18824F0AD5F9}">
      <dgm:prSet/>
      <dgm:spPr/>
      <dgm:t>
        <a:bodyPr/>
        <a:lstStyle/>
        <a:p>
          <a:endParaRPr lang="en-US"/>
        </a:p>
      </dgm:t>
    </dgm:pt>
    <dgm:pt modelId="{38CE1281-DC4D-46DB-BAA3-BE5F8794F41E}" type="sibTrans" cxnId="{76D7709B-D38D-4754-B132-18824F0AD5F9}">
      <dgm:prSet/>
      <dgm:spPr/>
      <dgm:t>
        <a:bodyPr/>
        <a:lstStyle/>
        <a:p>
          <a:endParaRPr lang="en-US"/>
        </a:p>
      </dgm:t>
    </dgm:pt>
    <dgm:pt modelId="{1E1E7098-50D8-4E94-B5F1-30DA0DCB1566}">
      <dgm:prSet phldrT="[Text]"/>
      <dgm:spPr/>
      <dgm:t>
        <a:bodyPr/>
        <a:lstStyle/>
        <a:p>
          <a:pPr rtl="1"/>
          <a:r>
            <a:rPr lang="fa-IR" b="1" dirty="0" smtClean="0">
              <a:solidFill>
                <a:schemeClr val="tx1"/>
              </a:solidFill>
            </a:rPr>
            <a:t>ب- ارزيابي و امتحانات</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0618774-6C0D-41B2-A690-71509316C664}" type="parTrans" cxnId="{19B97795-DFFE-43AB-BA58-0BB8603E3F86}">
      <dgm:prSet/>
      <dgm:spPr/>
      <dgm:t>
        <a:bodyPr/>
        <a:lstStyle/>
        <a:p>
          <a:endParaRPr lang="en-US"/>
        </a:p>
      </dgm:t>
    </dgm:pt>
    <dgm:pt modelId="{C9AA6BDB-CC9F-4D13-880F-E6271148B5F1}" type="sibTrans" cxnId="{19B97795-DFFE-43AB-BA58-0BB8603E3F86}">
      <dgm:prSet/>
      <dgm:spPr/>
      <dgm:t>
        <a:bodyPr/>
        <a:lstStyle/>
        <a:p>
          <a:endParaRPr lang="en-US"/>
        </a:p>
      </dgm:t>
    </dgm:pt>
    <dgm:pt modelId="{60BCA204-6DEC-4D0C-9DC5-4422547588B1}">
      <dgm:prSet phldrT="[Text]"/>
      <dgm:spPr/>
      <dgm:t>
        <a:bodyPr/>
        <a:lstStyle/>
        <a:p>
          <a:pPr rtl="1"/>
          <a:r>
            <a:rPr lang="fa-IR" b="1" dirty="0" smtClean="0">
              <a:solidFill>
                <a:schemeClr val="tx1"/>
              </a:solidFill>
            </a:rPr>
            <a:t>ج- ساير موارد آموزشي</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8A7B207-C08F-48A6-89CA-7EC0955E42B9}" type="parTrans" cxnId="{543BAFD0-05BA-4447-83D7-428E0BF7FE05}">
      <dgm:prSet/>
      <dgm:spPr/>
      <dgm:t>
        <a:bodyPr/>
        <a:lstStyle/>
        <a:p>
          <a:endParaRPr lang="en-US"/>
        </a:p>
      </dgm:t>
    </dgm:pt>
    <dgm:pt modelId="{BF2B59FC-EE75-4408-8541-C5A4B272C0C2}" type="sibTrans" cxnId="{543BAFD0-05BA-4447-83D7-428E0BF7FE05}">
      <dgm:prSet/>
      <dgm:spPr/>
      <dgm:t>
        <a:bodyPr/>
        <a:lstStyle/>
        <a:p>
          <a:endParaRPr lang="en-US"/>
        </a:p>
      </dgm:t>
    </dgm:pt>
    <dgm:pt modelId="{A732CA81-E7ED-4FE3-9C8C-867228F392B4}">
      <dgm:prSet phldrT="[Text]"/>
      <dgm:spPr/>
      <dgm:t>
        <a:bodyPr/>
        <a:lstStyle/>
        <a:p>
          <a:pPr rtl="1"/>
          <a:r>
            <a:rPr lang="fa-IR" b="1" dirty="0" smtClean="0">
              <a:solidFill>
                <a:schemeClr val="tx1"/>
              </a:solidFill>
            </a:rPr>
            <a:t>د- موارد پژوهشي دانشجويان</a:t>
          </a:r>
          <a:endParaRPr lang="en-US"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E8356D2-6C2A-4484-9739-F22CFDA19D6C}" type="parTrans" cxnId="{21942070-247D-4913-92E2-851AEEFFBEA1}">
      <dgm:prSet/>
      <dgm:spPr/>
      <dgm:t>
        <a:bodyPr/>
        <a:lstStyle/>
        <a:p>
          <a:endParaRPr lang="en-US"/>
        </a:p>
      </dgm:t>
    </dgm:pt>
    <dgm:pt modelId="{13768006-DB15-44D9-BEBC-99FE3F44B586}" type="sibTrans" cxnId="{21942070-247D-4913-92E2-851AEEFFBEA1}">
      <dgm:prSet/>
      <dgm:spPr/>
      <dgm:t>
        <a:bodyPr/>
        <a:lstStyle/>
        <a:p>
          <a:endParaRPr lang="en-US"/>
        </a:p>
      </dgm:t>
    </dgm:pt>
    <dgm:pt modelId="{A9A00986-34B8-4123-A648-0C7CA0FCBBA8}" type="pres">
      <dgm:prSet presAssocID="{9A448EF3-90CF-407C-A043-EEA0B4321A41}" presName="Name0" presStyleCnt="0">
        <dgm:presLayoutVars>
          <dgm:chMax val="1"/>
          <dgm:dir/>
          <dgm:animLvl val="ctr"/>
          <dgm:resizeHandles val="exact"/>
        </dgm:presLayoutVars>
      </dgm:prSet>
      <dgm:spPr/>
      <dgm:t>
        <a:bodyPr/>
        <a:lstStyle/>
        <a:p>
          <a:endParaRPr lang="en-US"/>
        </a:p>
      </dgm:t>
    </dgm:pt>
    <dgm:pt modelId="{73DE5B29-DECC-47A8-933A-68348B894BD4}" type="pres">
      <dgm:prSet presAssocID="{4C3A9323-E84F-4C55-9533-483C5A595AE8}" presName="centerShape" presStyleLbl="node0" presStyleIdx="0" presStyleCnt="1"/>
      <dgm:spPr/>
      <dgm:t>
        <a:bodyPr/>
        <a:lstStyle/>
        <a:p>
          <a:endParaRPr lang="en-US"/>
        </a:p>
      </dgm:t>
    </dgm:pt>
    <dgm:pt modelId="{B6A3AC5F-4535-4A92-A028-CAC833BFD71F}" type="pres">
      <dgm:prSet presAssocID="{5D94CAC7-C39B-4CE6-B5F8-79B6D85CE0B0}" presName="node" presStyleLbl="node1" presStyleIdx="0" presStyleCnt="4">
        <dgm:presLayoutVars>
          <dgm:bulletEnabled val="1"/>
        </dgm:presLayoutVars>
      </dgm:prSet>
      <dgm:spPr/>
      <dgm:t>
        <a:bodyPr/>
        <a:lstStyle/>
        <a:p>
          <a:endParaRPr lang="en-US"/>
        </a:p>
      </dgm:t>
    </dgm:pt>
    <dgm:pt modelId="{7FA70F2A-8311-4BFA-9E8C-754EF05CDCAE}" type="pres">
      <dgm:prSet presAssocID="{5D94CAC7-C39B-4CE6-B5F8-79B6D85CE0B0}" presName="dummy" presStyleCnt="0"/>
      <dgm:spPr/>
    </dgm:pt>
    <dgm:pt modelId="{C2B1CA32-AFB0-42CF-B7D0-9E95484FFC32}" type="pres">
      <dgm:prSet presAssocID="{38CE1281-DC4D-46DB-BAA3-BE5F8794F41E}" presName="sibTrans" presStyleLbl="sibTrans2D1" presStyleIdx="0" presStyleCnt="4"/>
      <dgm:spPr/>
      <dgm:t>
        <a:bodyPr/>
        <a:lstStyle/>
        <a:p>
          <a:endParaRPr lang="en-US"/>
        </a:p>
      </dgm:t>
    </dgm:pt>
    <dgm:pt modelId="{DB1779A1-1B82-424E-B11D-D2D5DD7F2EA5}" type="pres">
      <dgm:prSet presAssocID="{1E1E7098-50D8-4E94-B5F1-30DA0DCB1566}" presName="node" presStyleLbl="node1" presStyleIdx="1" presStyleCnt="4">
        <dgm:presLayoutVars>
          <dgm:bulletEnabled val="1"/>
        </dgm:presLayoutVars>
      </dgm:prSet>
      <dgm:spPr/>
      <dgm:t>
        <a:bodyPr/>
        <a:lstStyle/>
        <a:p>
          <a:endParaRPr lang="en-US"/>
        </a:p>
      </dgm:t>
    </dgm:pt>
    <dgm:pt modelId="{935E7B63-96E9-473C-834D-B26602CF36A8}" type="pres">
      <dgm:prSet presAssocID="{1E1E7098-50D8-4E94-B5F1-30DA0DCB1566}" presName="dummy" presStyleCnt="0"/>
      <dgm:spPr/>
    </dgm:pt>
    <dgm:pt modelId="{321114D1-5B8A-4EB5-A13B-3E6E586144ED}" type="pres">
      <dgm:prSet presAssocID="{C9AA6BDB-CC9F-4D13-880F-E6271148B5F1}" presName="sibTrans" presStyleLbl="sibTrans2D1" presStyleIdx="1" presStyleCnt="4"/>
      <dgm:spPr/>
      <dgm:t>
        <a:bodyPr/>
        <a:lstStyle/>
        <a:p>
          <a:endParaRPr lang="en-US"/>
        </a:p>
      </dgm:t>
    </dgm:pt>
    <dgm:pt modelId="{91AF25C2-AE25-469E-BDD9-5CD79C5F3DA1}" type="pres">
      <dgm:prSet presAssocID="{60BCA204-6DEC-4D0C-9DC5-4422547588B1}" presName="node" presStyleLbl="node1" presStyleIdx="2" presStyleCnt="4">
        <dgm:presLayoutVars>
          <dgm:bulletEnabled val="1"/>
        </dgm:presLayoutVars>
      </dgm:prSet>
      <dgm:spPr/>
      <dgm:t>
        <a:bodyPr/>
        <a:lstStyle/>
        <a:p>
          <a:endParaRPr lang="en-US"/>
        </a:p>
      </dgm:t>
    </dgm:pt>
    <dgm:pt modelId="{7BC6E958-5C83-4A86-B61B-F127AE4423F8}" type="pres">
      <dgm:prSet presAssocID="{60BCA204-6DEC-4D0C-9DC5-4422547588B1}" presName="dummy" presStyleCnt="0"/>
      <dgm:spPr/>
    </dgm:pt>
    <dgm:pt modelId="{55486437-CA13-479D-88EF-6CF03CF4A0D4}" type="pres">
      <dgm:prSet presAssocID="{BF2B59FC-EE75-4408-8541-C5A4B272C0C2}" presName="sibTrans" presStyleLbl="sibTrans2D1" presStyleIdx="2" presStyleCnt="4"/>
      <dgm:spPr/>
      <dgm:t>
        <a:bodyPr/>
        <a:lstStyle/>
        <a:p>
          <a:endParaRPr lang="en-US"/>
        </a:p>
      </dgm:t>
    </dgm:pt>
    <dgm:pt modelId="{DA4EF6AF-9516-41DB-8E90-5F219D20AC5F}" type="pres">
      <dgm:prSet presAssocID="{A732CA81-E7ED-4FE3-9C8C-867228F392B4}" presName="node" presStyleLbl="node1" presStyleIdx="3" presStyleCnt="4">
        <dgm:presLayoutVars>
          <dgm:bulletEnabled val="1"/>
        </dgm:presLayoutVars>
      </dgm:prSet>
      <dgm:spPr/>
      <dgm:t>
        <a:bodyPr/>
        <a:lstStyle/>
        <a:p>
          <a:endParaRPr lang="en-US"/>
        </a:p>
      </dgm:t>
    </dgm:pt>
    <dgm:pt modelId="{70CB0CEE-518C-425E-BA9A-3F85FA19CE89}" type="pres">
      <dgm:prSet presAssocID="{A732CA81-E7ED-4FE3-9C8C-867228F392B4}" presName="dummy" presStyleCnt="0"/>
      <dgm:spPr/>
    </dgm:pt>
    <dgm:pt modelId="{873D3BF0-6D65-42EB-8521-AC522DADDEE9}" type="pres">
      <dgm:prSet presAssocID="{13768006-DB15-44D9-BEBC-99FE3F44B586}" presName="sibTrans" presStyleLbl="sibTrans2D1" presStyleIdx="3" presStyleCnt="4"/>
      <dgm:spPr/>
      <dgm:t>
        <a:bodyPr/>
        <a:lstStyle/>
        <a:p>
          <a:endParaRPr lang="en-US"/>
        </a:p>
      </dgm:t>
    </dgm:pt>
  </dgm:ptLst>
  <dgm:cxnLst>
    <dgm:cxn modelId="{C0C05AB3-53A2-40D0-9C11-D180013ED37B}" type="presOf" srcId="{1E1E7098-50D8-4E94-B5F1-30DA0DCB1566}" destId="{DB1779A1-1B82-424E-B11D-D2D5DD7F2EA5}" srcOrd="0" destOrd="0" presId="urn:microsoft.com/office/officeart/2005/8/layout/radial6"/>
    <dgm:cxn modelId="{2B3D0447-1BCE-4556-8D44-8C9C54834EDA}" type="presOf" srcId="{4C3A9323-E84F-4C55-9533-483C5A595AE8}" destId="{73DE5B29-DECC-47A8-933A-68348B894BD4}" srcOrd="0" destOrd="0" presId="urn:microsoft.com/office/officeart/2005/8/layout/radial6"/>
    <dgm:cxn modelId="{2F4AE121-A8E2-4FF3-9C10-60F3D14C045A}" srcId="{9A448EF3-90CF-407C-A043-EEA0B4321A41}" destId="{4C3A9323-E84F-4C55-9533-483C5A595AE8}" srcOrd="0" destOrd="0" parTransId="{BE49E364-A8CA-40C5-9090-2B22F9DB2941}" sibTransId="{92D14E72-3F71-4C46-A917-237381140204}"/>
    <dgm:cxn modelId="{76D7709B-D38D-4754-B132-18824F0AD5F9}" srcId="{4C3A9323-E84F-4C55-9533-483C5A595AE8}" destId="{5D94CAC7-C39B-4CE6-B5F8-79B6D85CE0B0}" srcOrd="0" destOrd="0" parTransId="{6E284BE3-ADE7-4BC3-AB9A-AB93B6146A70}" sibTransId="{38CE1281-DC4D-46DB-BAA3-BE5F8794F41E}"/>
    <dgm:cxn modelId="{19B97795-DFFE-43AB-BA58-0BB8603E3F86}" srcId="{4C3A9323-E84F-4C55-9533-483C5A595AE8}" destId="{1E1E7098-50D8-4E94-B5F1-30DA0DCB1566}" srcOrd="1" destOrd="0" parTransId="{F0618774-6C0D-41B2-A690-71509316C664}" sibTransId="{C9AA6BDB-CC9F-4D13-880F-E6271148B5F1}"/>
    <dgm:cxn modelId="{543BAFD0-05BA-4447-83D7-428E0BF7FE05}" srcId="{4C3A9323-E84F-4C55-9533-483C5A595AE8}" destId="{60BCA204-6DEC-4D0C-9DC5-4422547588B1}" srcOrd="2" destOrd="0" parTransId="{E8A7B207-C08F-48A6-89CA-7EC0955E42B9}" sibTransId="{BF2B59FC-EE75-4408-8541-C5A4B272C0C2}"/>
    <dgm:cxn modelId="{A1AE9030-282D-4B8A-B27D-B0E3B551B754}" type="presOf" srcId="{5D94CAC7-C39B-4CE6-B5F8-79B6D85CE0B0}" destId="{B6A3AC5F-4535-4A92-A028-CAC833BFD71F}" srcOrd="0" destOrd="0" presId="urn:microsoft.com/office/officeart/2005/8/layout/radial6"/>
    <dgm:cxn modelId="{02E09AE9-649E-4D60-89C3-F20F266C7D6E}" type="presOf" srcId="{38CE1281-DC4D-46DB-BAA3-BE5F8794F41E}" destId="{C2B1CA32-AFB0-42CF-B7D0-9E95484FFC32}" srcOrd="0" destOrd="0" presId="urn:microsoft.com/office/officeart/2005/8/layout/radial6"/>
    <dgm:cxn modelId="{BA8C764E-14CE-4985-89EF-DC2D25387B1A}" type="presOf" srcId="{9A448EF3-90CF-407C-A043-EEA0B4321A41}" destId="{A9A00986-34B8-4123-A648-0C7CA0FCBBA8}" srcOrd="0" destOrd="0" presId="urn:microsoft.com/office/officeart/2005/8/layout/radial6"/>
    <dgm:cxn modelId="{21942070-247D-4913-92E2-851AEEFFBEA1}" srcId="{4C3A9323-E84F-4C55-9533-483C5A595AE8}" destId="{A732CA81-E7ED-4FE3-9C8C-867228F392B4}" srcOrd="3" destOrd="0" parTransId="{7E8356D2-6C2A-4484-9739-F22CFDA19D6C}" sibTransId="{13768006-DB15-44D9-BEBC-99FE3F44B586}"/>
    <dgm:cxn modelId="{90C45B99-A698-4A1A-A7E9-7681B9AFED63}" type="presOf" srcId="{BF2B59FC-EE75-4408-8541-C5A4B272C0C2}" destId="{55486437-CA13-479D-88EF-6CF03CF4A0D4}" srcOrd="0" destOrd="0" presId="urn:microsoft.com/office/officeart/2005/8/layout/radial6"/>
    <dgm:cxn modelId="{F50EC433-0856-4DC5-AC14-0A6E8CA951D8}" type="presOf" srcId="{60BCA204-6DEC-4D0C-9DC5-4422547588B1}" destId="{91AF25C2-AE25-469E-BDD9-5CD79C5F3DA1}" srcOrd="0" destOrd="0" presId="urn:microsoft.com/office/officeart/2005/8/layout/radial6"/>
    <dgm:cxn modelId="{E8367C9F-5037-46E4-A7BF-DFFE625D8E53}" type="presOf" srcId="{13768006-DB15-44D9-BEBC-99FE3F44B586}" destId="{873D3BF0-6D65-42EB-8521-AC522DADDEE9}" srcOrd="0" destOrd="0" presId="urn:microsoft.com/office/officeart/2005/8/layout/radial6"/>
    <dgm:cxn modelId="{895E7CBF-6973-417A-A858-75EF6E2D6049}" type="presOf" srcId="{C9AA6BDB-CC9F-4D13-880F-E6271148B5F1}" destId="{321114D1-5B8A-4EB5-A13B-3E6E586144ED}" srcOrd="0" destOrd="0" presId="urn:microsoft.com/office/officeart/2005/8/layout/radial6"/>
    <dgm:cxn modelId="{3CBE973F-5FEE-4BAC-8925-816EB0E210B1}" type="presOf" srcId="{A732CA81-E7ED-4FE3-9C8C-867228F392B4}" destId="{DA4EF6AF-9516-41DB-8E90-5F219D20AC5F}" srcOrd="0" destOrd="0" presId="urn:microsoft.com/office/officeart/2005/8/layout/radial6"/>
    <dgm:cxn modelId="{CBA81C9D-345D-4A21-9735-3701E55F7357}" type="presParOf" srcId="{A9A00986-34B8-4123-A648-0C7CA0FCBBA8}" destId="{73DE5B29-DECC-47A8-933A-68348B894BD4}" srcOrd="0" destOrd="0" presId="urn:microsoft.com/office/officeart/2005/8/layout/radial6"/>
    <dgm:cxn modelId="{5768DD5D-0017-41BC-8971-245DBC1EEA19}" type="presParOf" srcId="{A9A00986-34B8-4123-A648-0C7CA0FCBBA8}" destId="{B6A3AC5F-4535-4A92-A028-CAC833BFD71F}" srcOrd="1" destOrd="0" presId="urn:microsoft.com/office/officeart/2005/8/layout/radial6"/>
    <dgm:cxn modelId="{73210220-C720-4D46-938B-F47AFC908D1B}" type="presParOf" srcId="{A9A00986-34B8-4123-A648-0C7CA0FCBBA8}" destId="{7FA70F2A-8311-4BFA-9E8C-754EF05CDCAE}" srcOrd="2" destOrd="0" presId="urn:microsoft.com/office/officeart/2005/8/layout/radial6"/>
    <dgm:cxn modelId="{5450DE17-6472-4A91-BA2D-2CAD43569D47}" type="presParOf" srcId="{A9A00986-34B8-4123-A648-0C7CA0FCBBA8}" destId="{C2B1CA32-AFB0-42CF-B7D0-9E95484FFC32}" srcOrd="3" destOrd="0" presId="urn:microsoft.com/office/officeart/2005/8/layout/radial6"/>
    <dgm:cxn modelId="{4CE5F6AF-C592-4360-9553-946C99091F87}" type="presParOf" srcId="{A9A00986-34B8-4123-A648-0C7CA0FCBBA8}" destId="{DB1779A1-1B82-424E-B11D-D2D5DD7F2EA5}" srcOrd="4" destOrd="0" presId="urn:microsoft.com/office/officeart/2005/8/layout/radial6"/>
    <dgm:cxn modelId="{02A75DF1-9C97-4B03-B585-7F6A1C2976A8}" type="presParOf" srcId="{A9A00986-34B8-4123-A648-0C7CA0FCBBA8}" destId="{935E7B63-96E9-473C-834D-B26602CF36A8}" srcOrd="5" destOrd="0" presId="urn:microsoft.com/office/officeart/2005/8/layout/radial6"/>
    <dgm:cxn modelId="{CCE65FD8-9981-4D0C-8750-C2EFD63F8BDC}" type="presParOf" srcId="{A9A00986-34B8-4123-A648-0C7CA0FCBBA8}" destId="{321114D1-5B8A-4EB5-A13B-3E6E586144ED}" srcOrd="6" destOrd="0" presId="urn:microsoft.com/office/officeart/2005/8/layout/radial6"/>
    <dgm:cxn modelId="{64907DA9-9928-46BE-8A29-FBF35F350EFC}" type="presParOf" srcId="{A9A00986-34B8-4123-A648-0C7CA0FCBBA8}" destId="{91AF25C2-AE25-469E-BDD9-5CD79C5F3DA1}" srcOrd="7" destOrd="0" presId="urn:microsoft.com/office/officeart/2005/8/layout/radial6"/>
    <dgm:cxn modelId="{A59CE0D1-4C8C-4A9D-B526-E3CBBF8D6D2F}" type="presParOf" srcId="{A9A00986-34B8-4123-A648-0C7CA0FCBBA8}" destId="{7BC6E958-5C83-4A86-B61B-F127AE4423F8}" srcOrd="8" destOrd="0" presId="urn:microsoft.com/office/officeart/2005/8/layout/radial6"/>
    <dgm:cxn modelId="{CB190F10-A47B-4F15-A149-7AA746EEE28E}" type="presParOf" srcId="{A9A00986-34B8-4123-A648-0C7CA0FCBBA8}" destId="{55486437-CA13-479D-88EF-6CF03CF4A0D4}" srcOrd="9" destOrd="0" presId="urn:microsoft.com/office/officeart/2005/8/layout/radial6"/>
    <dgm:cxn modelId="{CC7A295A-55DD-4911-87C2-4A941706A6B3}" type="presParOf" srcId="{A9A00986-34B8-4123-A648-0C7CA0FCBBA8}" destId="{DA4EF6AF-9516-41DB-8E90-5F219D20AC5F}" srcOrd="10" destOrd="0" presId="urn:microsoft.com/office/officeart/2005/8/layout/radial6"/>
    <dgm:cxn modelId="{B5FDC9D5-60B5-40C6-87EC-A735BB41E24B}" type="presParOf" srcId="{A9A00986-34B8-4123-A648-0C7CA0FCBBA8}" destId="{70CB0CEE-518C-425E-BA9A-3F85FA19CE89}" srcOrd="11" destOrd="0" presId="urn:microsoft.com/office/officeart/2005/8/layout/radial6"/>
    <dgm:cxn modelId="{48400D72-7CBE-4AEB-B7A3-73E6723B5588}" type="presParOf" srcId="{A9A00986-34B8-4123-A648-0C7CA0FCBBA8}" destId="{873D3BF0-6D65-42EB-8521-AC522DADDEE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A91590-5279-4FCE-BE74-3B4D0A7931D0}" type="doc">
      <dgm:prSet loTypeId="urn:microsoft.com/office/officeart/2005/8/layout/gear1" loCatId="cycle" qsTypeId="urn:microsoft.com/office/officeart/2005/8/quickstyle/3d3" qsCatId="3D" csTypeId="urn:microsoft.com/office/officeart/2005/8/colors/accent0_2" csCatId="mainScheme" phldr="1"/>
      <dgm:spPr/>
    </dgm:pt>
    <dgm:pt modelId="{FF2D5CAC-A7A9-444E-B853-D0DB74116FBC}">
      <dgm:prSet phldrT="[Text]"/>
      <dgm:spPr/>
      <dgm:t>
        <a:bodyPr/>
        <a:lstStyle/>
        <a:p>
          <a:r>
            <a:rPr lang="fa-IR" dirty="0" smtClean="0"/>
            <a:t>حذف اضطراري</a:t>
          </a:r>
          <a:endParaRPr lang="en-US" dirty="0"/>
        </a:p>
      </dgm:t>
    </dgm:pt>
    <dgm:pt modelId="{8F82CB81-33BE-4DE5-BA1C-120AC6F59628}" type="parTrans" cxnId="{EAF7ADAA-A2B6-4FB8-B78B-51E19A82489E}">
      <dgm:prSet/>
      <dgm:spPr/>
      <dgm:t>
        <a:bodyPr/>
        <a:lstStyle/>
        <a:p>
          <a:endParaRPr lang="en-US"/>
        </a:p>
      </dgm:t>
    </dgm:pt>
    <dgm:pt modelId="{017A31C5-9512-4976-B838-67E65CE9332E}" type="sibTrans" cxnId="{EAF7ADAA-A2B6-4FB8-B78B-51E19A82489E}">
      <dgm:prSet/>
      <dgm:spPr/>
      <dgm:t>
        <a:bodyPr/>
        <a:lstStyle/>
        <a:p>
          <a:endParaRPr lang="en-US"/>
        </a:p>
      </dgm:t>
    </dgm:pt>
    <dgm:pt modelId="{DAA1C4CB-ADC0-46F0-9764-D60F4F6E1524}">
      <dgm:prSet phldrT="[Text]"/>
      <dgm:spPr/>
      <dgm:t>
        <a:bodyPr/>
        <a:lstStyle/>
        <a:p>
          <a:r>
            <a:rPr lang="fa-IR" dirty="0" smtClean="0"/>
            <a:t>مهماني</a:t>
          </a:r>
          <a:endParaRPr lang="en-US" dirty="0"/>
        </a:p>
      </dgm:t>
    </dgm:pt>
    <dgm:pt modelId="{2D3D2514-1A67-46C6-82C5-216DC53580B4}" type="parTrans" cxnId="{70E304DD-3B06-49E6-80C8-A3D6D0C1925C}">
      <dgm:prSet/>
      <dgm:spPr/>
      <dgm:t>
        <a:bodyPr/>
        <a:lstStyle/>
        <a:p>
          <a:endParaRPr lang="en-US"/>
        </a:p>
      </dgm:t>
    </dgm:pt>
    <dgm:pt modelId="{1E7AA5C0-BBC1-428C-AF02-5B97D0E5FA0F}" type="sibTrans" cxnId="{70E304DD-3B06-49E6-80C8-A3D6D0C1925C}">
      <dgm:prSet/>
      <dgm:spPr/>
      <dgm:t>
        <a:bodyPr/>
        <a:lstStyle/>
        <a:p>
          <a:endParaRPr lang="en-US"/>
        </a:p>
      </dgm:t>
    </dgm:pt>
    <dgm:pt modelId="{85688AF4-B568-4A3D-A23E-7C32AE4E2225}">
      <dgm:prSet phldrT="[Text]"/>
      <dgm:spPr/>
      <dgm:t>
        <a:bodyPr/>
        <a:lstStyle/>
        <a:p>
          <a:r>
            <a:rPr lang="fa-IR" dirty="0" smtClean="0"/>
            <a:t>حذف ترم</a:t>
          </a:r>
          <a:endParaRPr lang="en-US" dirty="0"/>
        </a:p>
      </dgm:t>
    </dgm:pt>
    <dgm:pt modelId="{4A254B45-82A3-4F6B-80FE-1EA9B586848D}" type="parTrans" cxnId="{25871842-5CC0-42A3-8602-D9F23DB18867}">
      <dgm:prSet/>
      <dgm:spPr/>
      <dgm:t>
        <a:bodyPr/>
        <a:lstStyle/>
        <a:p>
          <a:endParaRPr lang="en-US"/>
        </a:p>
      </dgm:t>
    </dgm:pt>
    <dgm:pt modelId="{3CBA1FBC-8890-4936-82DE-9886798C93BF}" type="sibTrans" cxnId="{25871842-5CC0-42A3-8602-D9F23DB18867}">
      <dgm:prSet/>
      <dgm:spPr/>
      <dgm:t>
        <a:bodyPr/>
        <a:lstStyle/>
        <a:p>
          <a:endParaRPr lang="en-US"/>
        </a:p>
      </dgm:t>
    </dgm:pt>
    <dgm:pt modelId="{E9273C4C-0E52-4989-A682-7D9988286E6F}" type="pres">
      <dgm:prSet presAssocID="{3EA91590-5279-4FCE-BE74-3B4D0A7931D0}" presName="composite" presStyleCnt="0">
        <dgm:presLayoutVars>
          <dgm:chMax val="3"/>
          <dgm:animLvl val="lvl"/>
          <dgm:resizeHandles val="exact"/>
        </dgm:presLayoutVars>
      </dgm:prSet>
      <dgm:spPr/>
    </dgm:pt>
    <dgm:pt modelId="{9C181D6D-21DA-48AC-9E50-298B04FA3722}" type="pres">
      <dgm:prSet presAssocID="{FF2D5CAC-A7A9-444E-B853-D0DB74116FBC}" presName="gear1" presStyleLbl="node1" presStyleIdx="0" presStyleCnt="3">
        <dgm:presLayoutVars>
          <dgm:chMax val="1"/>
          <dgm:bulletEnabled val="1"/>
        </dgm:presLayoutVars>
      </dgm:prSet>
      <dgm:spPr/>
      <dgm:t>
        <a:bodyPr/>
        <a:lstStyle/>
        <a:p>
          <a:endParaRPr lang="en-US"/>
        </a:p>
      </dgm:t>
    </dgm:pt>
    <dgm:pt modelId="{9327CA5A-CDCD-4B0E-A517-D85E013B3A78}" type="pres">
      <dgm:prSet presAssocID="{FF2D5CAC-A7A9-444E-B853-D0DB74116FBC}" presName="gear1srcNode" presStyleLbl="node1" presStyleIdx="0" presStyleCnt="3"/>
      <dgm:spPr/>
      <dgm:t>
        <a:bodyPr/>
        <a:lstStyle/>
        <a:p>
          <a:endParaRPr lang="en-US"/>
        </a:p>
      </dgm:t>
    </dgm:pt>
    <dgm:pt modelId="{0395A84A-D8D1-4DE0-9827-628306E5C6FE}" type="pres">
      <dgm:prSet presAssocID="{FF2D5CAC-A7A9-444E-B853-D0DB74116FBC}" presName="gear1dstNode" presStyleLbl="node1" presStyleIdx="0" presStyleCnt="3"/>
      <dgm:spPr/>
      <dgm:t>
        <a:bodyPr/>
        <a:lstStyle/>
        <a:p>
          <a:endParaRPr lang="en-US"/>
        </a:p>
      </dgm:t>
    </dgm:pt>
    <dgm:pt modelId="{89BB0906-526A-4083-B2ED-B52DF9AD269D}" type="pres">
      <dgm:prSet presAssocID="{DAA1C4CB-ADC0-46F0-9764-D60F4F6E1524}" presName="gear2" presStyleLbl="node1" presStyleIdx="1" presStyleCnt="3">
        <dgm:presLayoutVars>
          <dgm:chMax val="1"/>
          <dgm:bulletEnabled val="1"/>
        </dgm:presLayoutVars>
      </dgm:prSet>
      <dgm:spPr/>
      <dgm:t>
        <a:bodyPr/>
        <a:lstStyle/>
        <a:p>
          <a:endParaRPr lang="en-US"/>
        </a:p>
      </dgm:t>
    </dgm:pt>
    <dgm:pt modelId="{3E2A1889-9C41-4514-AA5F-97028D2F9BAE}" type="pres">
      <dgm:prSet presAssocID="{DAA1C4CB-ADC0-46F0-9764-D60F4F6E1524}" presName="gear2srcNode" presStyleLbl="node1" presStyleIdx="1" presStyleCnt="3"/>
      <dgm:spPr/>
      <dgm:t>
        <a:bodyPr/>
        <a:lstStyle/>
        <a:p>
          <a:endParaRPr lang="en-US"/>
        </a:p>
      </dgm:t>
    </dgm:pt>
    <dgm:pt modelId="{B61256AF-DBC0-4C57-82BC-E0C804F8A47C}" type="pres">
      <dgm:prSet presAssocID="{DAA1C4CB-ADC0-46F0-9764-D60F4F6E1524}" presName="gear2dstNode" presStyleLbl="node1" presStyleIdx="1" presStyleCnt="3"/>
      <dgm:spPr/>
      <dgm:t>
        <a:bodyPr/>
        <a:lstStyle/>
        <a:p>
          <a:endParaRPr lang="en-US"/>
        </a:p>
      </dgm:t>
    </dgm:pt>
    <dgm:pt modelId="{7FB39632-966E-433E-A2A2-4A5CA5AF5070}" type="pres">
      <dgm:prSet presAssocID="{85688AF4-B568-4A3D-A23E-7C32AE4E2225}" presName="gear3" presStyleLbl="node1" presStyleIdx="2" presStyleCnt="3"/>
      <dgm:spPr/>
      <dgm:t>
        <a:bodyPr/>
        <a:lstStyle/>
        <a:p>
          <a:endParaRPr lang="en-US"/>
        </a:p>
      </dgm:t>
    </dgm:pt>
    <dgm:pt modelId="{8785AC5E-AFD4-4EE2-A49C-6B0E6FA24DCF}" type="pres">
      <dgm:prSet presAssocID="{85688AF4-B568-4A3D-A23E-7C32AE4E2225}" presName="gear3tx" presStyleLbl="node1" presStyleIdx="2" presStyleCnt="3">
        <dgm:presLayoutVars>
          <dgm:chMax val="1"/>
          <dgm:bulletEnabled val="1"/>
        </dgm:presLayoutVars>
      </dgm:prSet>
      <dgm:spPr/>
      <dgm:t>
        <a:bodyPr/>
        <a:lstStyle/>
        <a:p>
          <a:endParaRPr lang="en-US"/>
        </a:p>
      </dgm:t>
    </dgm:pt>
    <dgm:pt modelId="{90318FA9-6938-43D7-9DC3-25979674D2E9}" type="pres">
      <dgm:prSet presAssocID="{85688AF4-B568-4A3D-A23E-7C32AE4E2225}" presName="gear3srcNode" presStyleLbl="node1" presStyleIdx="2" presStyleCnt="3"/>
      <dgm:spPr/>
      <dgm:t>
        <a:bodyPr/>
        <a:lstStyle/>
        <a:p>
          <a:endParaRPr lang="en-US"/>
        </a:p>
      </dgm:t>
    </dgm:pt>
    <dgm:pt modelId="{56F62EBB-F313-47A9-BF8E-4BD436440124}" type="pres">
      <dgm:prSet presAssocID="{85688AF4-B568-4A3D-A23E-7C32AE4E2225}" presName="gear3dstNode" presStyleLbl="node1" presStyleIdx="2" presStyleCnt="3"/>
      <dgm:spPr/>
      <dgm:t>
        <a:bodyPr/>
        <a:lstStyle/>
        <a:p>
          <a:endParaRPr lang="en-US"/>
        </a:p>
      </dgm:t>
    </dgm:pt>
    <dgm:pt modelId="{A3F12D3D-2EE8-4C2C-AAEF-4A401EF2F643}" type="pres">
      <dgm:prSet presAssocID="{017A31C5-9512-4976-B838-67E65CE9332E}" presName="connector1" presStyleLbl="sibTrans2D1" presStyleIdx="0" presStyleCnt="3"/>
      <dgm:spPr/>
      <dgm:t>
        <a:bodyPr/>
        <a:lstStyle/>
        <a:p>
          <a:endParaRPr lang="en-US"/>
        </a:p>
      </dgm:t>
    </dgm:pt>
    <dgm:pt modelId="{41839193-4E2E-4E3D-A3AD-E420925F3129}" type="pres">
      <dgm:prSet presAssocID="{1E7AA5C0-BBC1-428C-AF02-5B97D0E5FA0F}" presName="connector2" presStyleLbl="sibTrans2D1" presStyleIdx="1" presStyleCnt="3"/>
      <dgm:spPr/>
      <dgm:t>
        <a:bodyPr/>
        <a:lstStyle/>
        <a:p>
          <a:endParaRPr lang="en-US"/>
        </a:p>
      </dgm:t>
    </dgm:pt>
    <dgm:pt modelId="{D6E06C16-B8CA-4CD7-9A68-139CFE5DB96A}" type="pres">
      <dgm:prSet presAssocID="{3CBA1FBC-8890-4936-82DE-9886798C93BF}" presName="connector3" presStyleLbl="sibTrans2D1" presStyleIdx="2" presStyleCnt="3"/>
      <dgm:spPr/>
      <dgm:t>
        <a:bodyPr/>
        <a:lstStyle/>
        <a:p>
          <a:endParaRPr lang="en-US"/>
        </a:p>
      </dgm:t>
    </dgm:pt>
  </dgm:ptLst>
  <dgm:cxnLst>
    <dgm:cxn modelId="{6107F145-9F0A-4327-BAD8-3C641F438587}" type="presOf" srcId="{DAA1C4CB-ADC0-46F0-9764-D60F4F6E1524}" destId="{B61256AF-DBC0-4C57-82BC-E0C804F8A47C}" srcOrd="2" destOrd="0" presId="urn:microsoft.com/office/officeart/2005/8/layout/gear1"/>
    <dgm:cxn modelId="{C1BD721D-7647-4312-AC4F-817B9442BA6F}" type="presOf" srcId="{3EA91590-5279-4FCE-BE74-3B4D0A7931D0}" destId="{E9273C4C-0E52-4989-A682-7D9988286E6F}" srcOrd="0" destOrd="0" presId="urn:microsoft.com/office/officeart/2005/8/layout/gear1"/>
    <dgm:cxn modelId="{86FCA7E4-0B90-4428-B14B-B29F82C9C67D}" type="presOf" srcId="{DAA1C4CB-ADC0-46F0-9764-D60F4F6E1524}" destId="{3E2A1889-9C41-4514-AA5F-97028D2F9BAE}" srcOrd="1" destOrd="0" presId="urn:microsoft.com/office/officeart/2005/8/layout/gear1"/>
    <dgm:cxn modelId="{25871842-5CC0-42A3-8602-D9F23DB18867}" srcId="{3EA91590-5279-4FCE-BE74-3B4D0A7931D0}" destId="{85688AF4-B568-4A3D-A23E-7C32AE4E2225}" srcOrd="2" destOrd="0" parTransId="{4A254B45-82A3-4F6B-80FE-1EA9B586848D}" sibTransId="{3CBA1FBC-8890-4936-82DE-9886798C93BF}"/>
    <dgm:cxn modelId="{E7DA6871-5A30-4E66-90F6-FB754389A337}" type="presOf" srcId="{85688AF4-B568-4A3D-A23E-7C32AE4E2225}" destId="{90318FA9-6938-43D7-9DC3-25979674D2E9}" srcOrd="2" destOrd="0" presId="urn:microsoft.com/office/officeart/2005/8/layout/gear1"/>
    <dgm:cxn modelId="{F24AF84F-377D-4909-BCC3-55F18CE4C6AC}" type="presOf" srcId="{FF2D5CAC-A7A9-444E-B853-D0DB74116FBC}" destId="{0395A84A-D8D1-4DE0-9827-628306E5C6FE}" srcOrd="2" destOrd="0" presId="urn:microsoft.com/office/officeart/2005/8/layout/gear1"/>
    <dgm:cxn modelId="{5D83F8FC-DD26-4118-BD35-D73DE0C112C5}" type="presOf" srcId="{1E7AA5C0-BBC1-428C-AF02-5B97D0E5FA0F}" destId="{41839193-4E2E-4E3D-A3AD-E420925F3129}" srcOrd="0" destOrd="0" presId="urn:microsoft.com/office/officeart/2005/8/layout/gear1"/>
    <dgm:cxn modelId="{5238FD2C-06E5-4C06-8D83-63BBA2970833}" type="presOf" srcId="{DAA1C4CB-ADC0-46F0-9764-D60F4F6E1524}" destId="{89BB0906-526A-4083-B2ED-B52DF9AD269D}" srcOrd="0" destOrd="0" presId="urn:microsoft.com/office/officeart/2005/8/layout/gear1"/>
    <dgm:cxn modelId="{70E304DD-3B06-49E6-80C8-A3D6D0C1925C}" srcId="{3EA91590-5279-4FCE-BE74-3B4D0A7931D0}" destId="{DAA1C4CB-ADC0-46F0-9764-D60F4F6E1524}" srcOrd="1" destOrd="0" parTransId="{2D3D2514-1A67-46C6-82C5-216DC53580B4}" sibTransId="{1E7AA5C0-BBC1-428C-AF02-5B97D0E5FA0F}"/>
    <dgm:cxn modelId="{35DD9515-C9DD-42C6-92E4-FE4CAB67D4A1}" type="presOf" srcId="{85688AF4-B568-4A3D-A23E-7C32AE4E2225}" destId="{8785AC5E-AFD4-4EE2-A49C-6B0E6FA24DCF}" srcOrd="1" destOrd="0" presId="urn:microsoft.com/office/officeart/2005/8/layout/gear1"/>
    <dgm:cxn modelId="{B035F139-0CAD-4534-ADA1-FF0DAB6A119E}" type="presOf" srcId="{3CBA1FBC-8890-4936-82DE-9886798C93BF}" destId="{D6E06C16-B8CA-4CD7-9A68-139CFE5DB96A}" srcOrd="0" destOrd="0" presId="urn:microsoft.com/office/officeart/2005/8/layout/gear1"/>
    <dgm:cxn modelId="{EAF7ADAA-A2B6-4FB8-B78B-51E19A82489E}" srcId="{3EA91590-5279-4FCE-BE74-3B4D0A7931D0}" destId="{FF2D5CAC-A7A9-444E-B853-D0DB74116FBC}" srcOrd="0" destOrd="0" parTransId="{8F82CB81-33BE-4DE5-BA1C-120AC6F59628}" sibTransId="{017A31C5-9512-4976-B838-67E65CE9332E}"/>
    <dgm:cxn modelId="{F9F18FD5-2AD3-4088-9540-594EF3565C5A}" type="presOf" srcId="{85688AF4-B568-4A3D-A23E-7C32AE4E2225}" destId="{56F62EBB-F313-47A9-BF8E-4BD436440124}" srcOrd="3" destOrd="0" presId="urn:microsoft.com/office/officeart/2005/8/layout/gear1"/>
    <dgm:cxn modelId="{18D8CD65-E323-4CB9-8E2E-DE781F42D003}" type="presOf" srcId="{85688AF4-B568-4A3D-A23E-7C32AE4E2225}" destId="{7FB39632-966E-433E-A2A2-4A5CA5AF5070}" srcOrd="0" destOrd="0" presId="urn:microsoft.com/office/officeart/2005/8/layout/gear1"/>
    <dgm:cxn modelId="{211400DE-D02B-4884-BB5F-2B77C9AF4CCF}" type="presOf" srcId="{FF2D5CAC-A7A9-444E-B853-D0DB74116FBC}" destId="{9C181D6D-21DA-48AC-9E50-298B04FA3722}" srcOrd="0" destOrd="0" presId="urn:microsoft.com/office/officeart/2005/8/layout/gear1"/>
    <dgm:cxn modelId="{B4DBCC98-AB45-4BC2-AE71-4D179B2E0D3D}" type="presOf" srcId="{017A31C5-9512-4976-B838-67E65CE9332E}" destId="{A3F12D3D-2EE8-4C2C-AAEF-4A401EF2F643}" srcOrd="0" destOrd="0" presId="urn:microsoft.com/office/officeart/2005/8/layout/gear1"/>
    <dgm:cxn modelId="{62180508-D7C0-4974-B748-372B25372064}" type="presOf" srcId="{FF2D5CAC-A7A9-444E-B853-D0DB74116FBC}" destId="{9327CA5A-CDCD-4B0E-A517-D85E013B3A78}" srcOrd="1" destOrd="0" presId="urn:microsoft.com/office/officeart/2005/8/layout/gear1"/>
    <dgm:cxn modelId="{7C1B0433-8640-40FE-BD6F-1C4219079ACB}" type="presParOf" srcId="{E9273C4C-0E52-4989-A682-7D9988286E6F}" destId="{9C181D6D-21DA-48AC-9E50-298B04FA3722}" srcOrd="0" destOrd="0" presId="urn:microsoft.com/office/officeart/2005/8/layout/gear1"/>
    <dgm:cxn modelId="{1C4A5AC4-C0B5-4618-8A24-F2C4AC1F85D9}" type="presParOf" srcId="{E9273C4C-0E52-4989-A682-7D9988286E6F}" destId="{9327CA5A-CDCD-4B0E-A517-D85E013B3A78}" srcOrd="1" destOrd="0" presId="urn:microsoft.com/office/officeart/2005/8/layout/gear1"/>
    <dgm:cxn modelId="{8E7867A4-F419-4EF5-9C3E-512440E8BE5F}" type="presParOf" srcId="{E9273C4C-0E52-4989-A682-7D9988286E6F}" destId="{0395A84A-D8D1-4DE0-9827-628306E5C6FE}" srcOrd="2" destOrd="0" presId="urn:microsoft.com/office/officeart/2005/8/layout/gear1"/>
    <dgm:cxn modelId="{76A97970-AF76-4F97-BD2A-6586588D0B5C}" type="presParOf" srcId="{E9273C4C-0E52-4989-A682-7D9988286E6F}" destId="{89BB0906-526A-4083-B2ED-B52DF9AD269D}" srcOrd="3" destOrd="0" presId="urn:microsoft.com/office/officeart/2005/8/layout/gear1"/>
    <dgm:cxn modelId="{9A606F98-37A3-4296-87A7-AC3DB561862A}" type="presParOf" srcId="{E9273C4C-0E52-4989-A682-7D9988286E6F}" destId="{3E2A1889-9C41-4514-AA5F-97028D2F9BAE}" srcOrd="4" destOrd="0" presId="urn:microsoft.com/office/officeart/2005/8/layout/gear1"/>
    <dgm:cxn modelId="{552B57D9-A0AA-4A0D-A09A-C0E81388F958}" type="presParOf" srcId="{E9273C4C-0E52-4989-A682-7D9988286E6F}" destId="{B61256AF-DBC0-4C57-82BC-E0C804F8A47C}" srcOrd="5" destOrd="0" presId="urn:microsoft.com/office/officeart/2005/8/layout/gear1"/>
    <dgm:cxn modelId="{04DEA3CB-6A1E-4E67-9D6E-365F81FB7205}" type="presParOf" srcId="{E9273C4C-0E52-4989-A682-7D9988286E6F}" destId="{7FB39632-966E-433E-A2A2-4A5CA5AF5070}" srcOrd="6" destOrd="0" presId="urn:microsoft.com/office/officeart/2005/8/layout/gear1"/>
    <dgm:cxn modelId="{AE1FE599-EB32-4148-9980-98F71EF638DF}" type="presParOf" srcId="{E9273C4C-0E52-4989-A682-7D9988286E6F}" destId="{8785AC5E-AFD4-4EE2-A49C-6B0E6FA24DCF}" srcOrd="7" destOrd="0" presId="urn:microsoft.com/office/officeart/2005/8/layout/gear1"/>
    <dgm:cxn modelId="{5FE04A7D-2514-4430-B708-B5065873E796}" type="presParOf" srcId="{E9273C4C-0E52-4989-A682-7D9988286E6F}" destId="{90318FA9-6938-43D7-9DC3-25979674D2E9}" srcOrd="8" destOrd="0" presId="urn:microsoft.com/office/officeart/2005/8/layout/gear1"/>
    <dgm:cxn modelId="{6012A505-8F0B-445F-84E9-060D027B9A8D}" type="presParOf" srcId="{E9273C4C-0E52-4989-A682-7D9988286E6F}" destId="{56F62EBB-F313-47A9-BF8E-4BD436440124}" srcOrd="9" destOrd="0" presId="urn:microsoft.com/office/officeart/2005/8/layout/gear1"/>
    <dgm:cxn modelId="{34A3922B-8379-472D-B39B-625B2E277165}" type="presParOf" srcId="{E9273C4C-0E52-4989-A682-7D9988286E6F}" destId="{A3F12D3D-2EE8-4C2C-AAEF-4A401EF2F643}" srcOrd="10" destOrd="0" presId="urn:microsoft.com/office/officeart/2005/8/layout/gear1"/>
    <dgm:cxn modelId="{3B959477-9A5D-4956-95EA-6F65980BFF8C}" type="presParOf" srcId="{E9273C4C-0E52-4989-A682-7D9988286E6F}" destId="{41839193-4E2E-4E3D-A3AD-E420925F3129}" srcOrd="11" destOrd="0" presId="urn:microsoft.com/office/officeart/2005/8/layout/gear1"/>
    <dgm:cxn modelId="{B298BD80-0B90-4BB2-A1DF-46996ABC044B}" type="presParOf" srcId="{E9273C4C-0E52-4989-A682-7D9988286E6F}" destId="{D6E06C16-B8CA-4CD7-9A68-139CFE5DB96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D3BF0-6D65-42EB-8521-AC522DADDEE9}">
      <dsp:nvSpPr>
        <dsp:cNvPr id="0" name=""/>
        <dsp:cNvSpPr/>
      </dsp:nvSpPr>
      <dsp:spPr>
        <a:xfrm>
          <a:off x="3708612" y="509606"/>
          <a:ext cx="3403175" cy="3403175"/>
        </a:xfrm>
        <a:prstGeom prst="blockArc">
          <a:avLst>
            <a:gd name="adj1" fmla="val 10800000"/>
            <a:gd name="adj2" fmla="val 16200000"/>
            <a:gd name="adj3" fmla="val 4640"/>
          </a:avLst>
        </a:prstGeom>
        <a:solidFill>
          <a:schemeClr val="accent5">
            <a:hueOff val="1841358"/>
            <a:satOff val="30680"/>
            <a:lumOff val="-1510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5486437-CA13-479D-88EF-6CF03CF4A0D4}">
      <dsp:nvSpPr>
        <dsp:cNvPr id="0" name=""/>
        <dsp:cNvSpPr/>
      </dsp:nvSpPr>
      <dsp:spPr>
        <a:xfrm>
          <a:off x="3708612" y="509606"/>
          <a:ext cx="3403175" cy="3403175"/>
        </a:xfrm>
        <a:prstGeom prst="blockArc">
          <a:avLst>
            <a:gd name="adj1" fmla="val 5400000"/>
            <a:gd name="adj2" fmla="val 10800000"/>
            <a:gd name="adj3" fmla="val 4640"/>
          </a:avLst>
        </a:prstGeom>
        <a:solidFill>
          <a:schemeClr val="accent5">
            <a:hueOff val="1227572"/>
            <a:satOff val="20453"/>
            <a:lumOff val="-1006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321114D1-5B8A-4EB5-A13B-3E6E586144ED}">
      <dsp:nvSpPr>
        <dsp:cNvPr id="0" name=""/>
        <dsp:cNvSpPr/>
      </dsp:nvSpPr>
      <dsp:spPr>
        <a:xfrm>
          <a:off x="3708612" y="509606"/>
          <a:ext cx="3403175" cy="3403175"/>
        </a:xfrm>
        <a:prstGeom prst="blockArc">
          <a:avLst>
            <a:gd name="adj1" fmla="val 0"/>
            <a:gd name="adj2" fmla="val 5400000"/>
            <a:gd name="adj3" fmla="val 4640"/>
          </a:avLst>
        </a:prstGeom>
        <a:solidFill>
          <a:schemeClr val="accent5">
            <a:hueOff val="613786"/>
            <a:satOff val="10227"/>
            <a:lumOff val="-503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2B1CA32-AFB0-42CF-B7D0-9E95484FFC32}">
      <dsp:nvSpPr>
        <dsp:cNvPr id="0" name=""/>
        <dsp:cNvSpPr/>
      </dsp:nvSpPr>
      <dsp:spPr>
        <a:xfrm>
          <a:off x="3708612" y="509606"/>
          <a:ext cx="3403175" cy="3403175"/>
        </a:xfrm>
        <a:prstGeom prst="blockArc">
          <a:avLst>
            <a:gd name="adj1" fmla="val 16200000"/>
            <a:gd name="adj2" fmla="val 0"/>
            <a:gd name="adj3" fmla="val 464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3DE5B29-DECC-47A8-933A-68348B894BD4}">
      <dsp:nvSpPr>
        <dsp:cNvPr id="0" name=""/>
        <dsp:cNvSpPr/>
      </dsp:nvSpPr>
      <dsp:spPr>
        <a:xfrm>
          <a:off x="4626936" y="1427930"/>
          <a:ext cx="1566527" cy="156652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tx1"/>
              </a:solidFill>
              <a:cs typeface="B Zar" panose="00000400000000000000" pitchFamily="2" charset="-78"/>
            </a:rPr>
            <a:t>دستورالعمل نحوه برنامه‌ریزی آموزشی‌ ترم 1400-1</a:t>
          </a:r>
          <a:endParaRPr lang="en-US" sz="1400" kern="1200" dirty="0">
            <a:solidFill>
              <a:schemeClr val="tx1"/>
            </a:solidFill>
          </a:endParaRPr>
        </a:p>
      </dsp:txBody>
      <dsp:txXfrm>
        <a:off x="4856349" y="1657343"/>
        <a:ext cx="1107701" cy="1107701"/>
      </dsp:txXfrm>
    </dsp:sp>
    <dsp:sp modelId="{B6A3AC5F-4535-4A92-A028-CAC833BFD71F}">
      <dsp:nvSpPr>
        <dsp:cNvPr id="0" name=""/>
        <dsp:cNvSpPr/>
      </dsp:nvSpPr>
      <dsp:spPr>
        <a:xfrm>
          <a:off x="4861915" y="798"/>
          <a:ext cx="1096569" cy="109656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B Zar" panose="00000400000000000000" pitchFamily="2" charset="-78"/>
            </a:rPr>
            <a:t>الف- برنامه ريزي دروس و تشكيل كلاسها</a:t>
          </a:r>
          <a:endParaRPr lang="en-US" sz="1100" kern="1200" dirty="0">
            <a:solidFill>
              <a:schemeClr val="tx1"/>
            </a:solidFill>
            <a:cs typeface="B Zar" panose="00000400000000000000" pitchFamily="2" charset="-78"/>
          </a:endParaRPr>
        </a:p>
      </dsp:txBody>
      <dsp:txXfrm>
        <a:off x="5022504" y="161387"/>
        <a:ext cx="775391" cy="775391"/>
      </dsp:txXfrm>
    </dsp:sp>
    <dsp:sp modelId="{DB1779A1-1B82-424E-B11D-D2D5DD7F2EA5}">
      <dsp:nvSpPr>
        <dsp:cNvPr id="0" name=""/>
        <dsp:cNvSpPr/>
      </dsp:nvSpPr>
      <dsp:spPr>
        <a:xfrm>
          <a:off x="6524026" y="1662909"/>
          <a:ext cx="1096569" cy="1096569"/>
        </a:xfrm>
        <a:prstGeom prst="ellipse">
          <a:avLst/>
        </a:prstGeom>
        <a:solidFill>
          <a:schemeClr val="accent5">
            <a:hueOff val="613786"/>
            <a:satOff val="10227"/>
            <a:lumOff val="-503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rPr>
            <a:t>ب- ارزيابي و امتحانات</a:t>
          </a:r>
          <a:endParaRPr lang="en-US" sz="1100" kern="1200" dirty="0">
            <a:solidFill>
              <a:schemeClr val="tx1"/>
            </a:solidFill>
          </a:endParaRPr>
        </a:p>
      </dsp:txBody>
      <dsp:txXfrm>
        <a:off x="6684615" y="1823498"/>
        <a:ext cx="775391" cy="775391"/>
      </dsp:txXfrm>
    </dsp:sp>
    <dsp:sp modelId="{91AF25C2-AE25-469E-BDD9-5CD79C5F3DA1}">
      <dsp:nvSpPr>
        <dsp:cNvPr id="0" name=""/>
        <dsp:cNvSpPr/>
      </dsp:nvSpPr>
      <dsp:spPr>
        <a:xfrm>
          <a:off x="4861915" y="3325020"/>
          <a:ext cx="1096569" cy="1096569"/>
        </a:xfrm>
        <a:prstGeom prst="ellipse">
          <a:avLst/>
        </a:prstGeom>
        <a:solidFill>
          <a:schemeClr val="accent5">
            <a:hueOff val="1227572"/>
            <a:satOff val="20453"/>
            <a:lumOff val="-1006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rPr>
            <a:t>ج- ساير موارد آموزشي</a:t>
          </a:r>
          <a:endParaRPr lang="en-US" sz="1100" kern="1200" dirty="0">
            <a:solidFill>
              <a:schemeClr val="tx1"/>
            </a:solidFill>
          </a:endParaRPr>
        </a:p>
      </dsp:txBody>
      <dsp:txXfrm>
        <a:off x="5022504" y="3485609"/>
        <a:ext cx="775391" cy="775391"/>
      </dsp:txXfrm>
    </dsp:sp>
    <dsp:sp modelId="{DA4EF6AF-9516-41DB-8E90-5F219D20AC5F}">
      <dsp:nvSpPr>
        <dsp:cNvPr id="0" name=""/>
        <dsp:cNvSpPr/>
      </dsp:nvSpPr>
      <dsp:spPr>
        <a:xfrm>
          <a:off x="3199804" y="1662909"/>
          <a:ext cx="1096569" cy="1096569"/>
        </a:xfrm>
        <a:prstGeom prst="ellipse">
          <a:avLst/>
        </a:prstGeom>
        <a:solidFill>
          <a:schemeClr val="accent5">
            <a:hueOff val="1841358"/>
            <a:satOff val="30680"/>
            <a:lumOff val="-151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rPr>
            <a:t>د- موارد پژوهشي دانشجويان</a:t>
          </a:r>
          <a:endParaRPr lang="en-US" sz="1100" kern="1200" dirty="0">
            <a:solidFill>
              <a:schemeClr val="tx1"/>
            </a:solidFill>
          </a:endParaRPr>
        </a:p>
      </dsp:txBody>
      <dsp:txXfrm>
        <a:off x="3360393" y="1823498"/>
        <a:ext cx="775391" cy="775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81D6D-21DA-48AC-9E50-298B04FA3722}">
      <dsp:nvSpPr>
        <dsp:cNvPr id="0" name=""/>
        <dsp:cNvSpPr/>
      </dsp:nvSpPr>
      <dsp:spPr>
        <a:xfrm>
          <a:off x="1363029" y="942099"/>
          <a:ext cx="1151455" cy="1151455"/>
        </a:xfrm>
        <a:prstGeom prst="gear9">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t>حذف اضطراري</a:t>
          </a:r>
          <a:endParaRPr lang="en-US" sz="1300" kern="1200" dirty="0"/>
        </a:p>
      </dsp:txBody>
      <dsp:txXfrm>
        <a:off x="1594523" y="1211822"/>
        <a:ext cx="688467" cy="591871"/>
      </dsp:txXfrm>
    </dsp:sp>
    <dsp:sp modelId="{89BB0906-526A-4083-B2ED-B52DF9AD269D}">
      <dsp:nvSpPr>
        <dsp:cNvPr id="0" name=""/>
        <dsp:cNvSpPr/>
      </dsp:nvSpPr>
      <dsp:spPr>
        <a:xfrm>
          <a:off x="693092" y="669937"/>
          <a:ext cx="837422" cy="837422"/>
        </a:xfrm>
        <a:prstGeom prst="gear6">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t>مهماني</a:t>
          </a:r>
          <a:endParaRPr lang="en-US" sz="1300" kern="1200" dirty="0"/>
        </a:p>
      </dsp:txBody>
      <dsp:txXfrm>
        <a:off x="903916" y="882035"/>
        <a:ext cx="415774" cy="413226"/>
      </dsp:txXfrm>
    </dsp:sp>
    <dsp:sp modelId="{7FB39632-966E-433E-A2A2-4A5CA5AF5070}">
      <dsp:nvSpPr>
        <dsp:cNvPr id="0" name=""/>
        <dsp:cNvSpPr/>
      </dsp:nvSpPr>
      <dsp:spPr>
        <a:xfrm rot="20700000">
          <a:off x="1162133" y="92201"/>
          <a:ext cx="820502" cy="820502"/>
        </a:xfrm>
        <a:prstGeom prst="gear6">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a-IR" sz="1300" kern="1200" dirty="0" smtClean="0"/>
            <a:t>حذف ترم</a:t>
          </a:r>
          <a:endParaRPr lang="en-US" sz="1300" kern="1200" dirty="0"/>
        </a:p>
      </dsp:txBody>
      <dsp:txXfrm rot="-20700000">
        <a:off x="1342094" y="272162"/>
        <a:ext cx="460582" cy="460582"/>
      </dsp:txXfrm>
    </dsp:sp>
    <dsp:sp modelId="{A3F12D3D-2EE8-4C2C-AAEF-4A401EF2F643}">
      <dsp:nvSpPr>
        <dsp:cNvPr id="0" name=""/>
        <dsp:cNvSpPr/>
      </dsp:nvSpPr>
      <dsp:spPr>
        <a:xfrm>
          <a:off x="1253255" y="780070"/>
          <a:ext cx="1473862" cy="1473862"/>
        </a:xfrm>
        <a:prstGeom prst="circularArrow">
          <a:avLst>
            <a:gd name="adj1" fmla="val 4687"/>
            <a:gd name="adj2" fmla="val 299029"/>
            <a:gd name="adj3" fmla="val 2428316"/>
            <a:gd name="adj4" fmla="val 16065501"/>
            <a:gd name="adj5" fmla="val 5469"/>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1839193-4E2E-4E3D-A3AD-E420925F3129}">
      <dsp:nvSpPr>
        <dsp:cNvPr id="0" name=""/>
        <dsp:cNvSpPr/>
      </dsp:nvSpPr>
      <dsp:spPr>
        <a:xfrm>
          <a:off x="544786" y="493663"/>
          <a:ext cx="1070853" cy="1070853"/>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6E06C16-B8CA-4CD7-9A68-139CFE5DB96A}">
      <dsp:nvSpPr>
        <dsp:cNvPr id="0" name=""/>
        <dsp:cNvSpPr/>
      </dsp:nvSpPr>
      <dsp:spPr>
        <a:xfrm>
          <a:off x="972343" y="-78503"/>
          <a:ext cx="1154595" cy="1154595"/>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9/11/2021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9/11/2021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9/11/2021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9/11/2021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9/11/2021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9/11/2021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fif"/></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fi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rtl="1"/>
            <a:r>
              <a:rPr lang="fa-IR" sz="2200" b="1" dirty="0" smtClean="0">
                <a:cs typeface="B Zar" panose="00000400000000000000" pitchFamily="2" charset="-78"/>
              </a:rPr>
              <a:t>به نام خدا</a:t>
            </a:r>
            <a:br>
              <a:rPr lang="fa-IR" sz="2200" b="1" dirty="0" smtClean="0">
                <a:cs typeface="B Zar" panose="00000400000000000000" pitchFamily="2" charset="-78"/>
              </a:rPr>
            </a:br>
            <a:r>
              <a:rPr lang="fa-IR" b="1" dirty="0" smtClean="0">
                <a:cs typeface="B Zar" panose="00000400000000000000" pitchFamily="2" charset="-78"/>
              </a:rPr>
              <a:t/>
            </a:r>
            <a:br>
              <a:rPr lang="fa-IR" b="1" dirty="0" smtClean="0">
                <a:cs typeface="B Zar" panose="00000400000000000000" pitchFamily="2" charset="-78"/>
              </a:rPr>
            </a:br>
            <a:r>
              <a:rPr lang="fa-IR" sz="5300" b="1" dirty="0" smtClean="0">
                <a:cs typeface="B Zar" panose="00000400000000000000" pitchFamily="2" charset="-78"/>
              </a:rPr>
              <a:t>دستورالعمل </a:t>
            </a:r>
            <a:r>
              <a:rPr lang="fa-IR" sz="5300" b="1" dirty="0">
                <a:cs typeface="B Zar" panose="00000400000000000000" pitchFamily="2" charset="-78"/>
              </a:rPr>
              <a:t>نحوه برنامه‌ریزی آموزشی‌ ترم </a:t>
            </a:r>
            <a:r>
              <a:rPr lang="fa-IR" sz="5300" b="1" dirty="0" smtClean="0">
                <a:cs typeface="B Zar" panose="00000400000000000000" pitchFamily="2" charset="-78"/>
              </a:rPr>
              <a:t>1400-1</a:t>
            </a:r>
            <a:endParaRPr lang="en-US" sz="5300" dirty="0">
              <a:cs typeface="B Zar" panose="00000400000000000000" pitchFamily="2" charset="-78"/>
            </a:endParaRPr>
          </a:p>
        </p:txBody>
      </p:sp>
      <p:sp>
        <p:nvSpPr>
          <p:cNvPr id="3" name="Title 1"/>
          <p:cNvSpPr txBox="1">
            <a:spLocks/>
          </p:cNvSpPr>
          <p:nvPr/>
        </p:nvSpPr>
        <p:spPr>
          <a:xfrm>
            <a:off x="1233443" y="3451319"/>
            <a:ext cx="9448800" cy="10779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rtl="1"/>
            <a:r>
              <a:rPr lang="fa-IR" sz="3600" b="1" dirty="0" smtClean="0">
                <a:cs typeface="B Zar" panose="00000400000000000000" pitchFamily="2" charset="-78"/>
              </a:rPr>
              <a:t>مصوب شوراي تحصيلات تكميلي دانشگاه مورخ 3/6/1400</a:t>
            </a:r>
            <a:endParaRPr lang="en-US" sz="3600" dirty="0">
              <a:cs typeface="B Zar" panose="00000400000000000000" pitchFamily="2" charset="-78"/>
            </a:endParaRPr>
          </a:p>
        </p:txBody>
      </p:sp>
    </p:spTree>
    <p:extLst>
      <p:ext uri="{BB962C8B-B14F-4D97-AF65-F5344CB8AC3E}">
        <p14:creationId xmlns:p14="http://schemas.microsoft.com/office/powerpoint/2010/main" val="28406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9.irna.ir/d/r2/2020/06/22/4/157183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715" y="4091703"/>
            <a:ext cx="2422571" cy="16351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5820" y="1535532"/>
            <a:ext cx="9061579" cy="4314762"/>
          </a:xfrm>
        </p:spPr>
        <p:txBody>
          <a:bodyPr>
            <a:normAutofit fontScale="92500"/>
          </a:bodyPr>
          <a:lstStyle/>
          <a:p>
            <a:pPr marL="0" marR="0" indent="0" algn="just" rtl="1">
              <a:lnSpc>
                <a:spcPct val="150000"/>
              </a:lnSpc>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ج-4: </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در شرايط كرونايي فعلي، دانشجويان دكتراي  فعالي كه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بتوانند حداقل 80% حد نصاب نمره زبان</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را كسب كنند در صورت دارا بودن ساير شرايط، مي‌توانند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بطور مشروط در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ارزيابي جامع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آموزشي شركت كنند</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در اين صورت شركت در </a:t>
            </a:r>
            <a:r>
              <a:rPr lang="fa-IR" sz="2400" b="1"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ارزيابي </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جامع پژوهشي1 منوط به كسب نمره كامل زبان است</a:t>
            </a:r>
            <a:r>
              <a:rPr lang="fa-IR" sz="2400" b="1"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a:t>
            </a:r>
          </a:p>
          <a:p>
            <a:pPr marL="0" marR="0" indent="0" algn="just" rtl="1">
              <a:lnSpc>
                <a:spcPct val="150000"/>
              </a:lnSpc>
              <a:spcBef>
                <a:spcPts val="1200"/>
              </a:spcBef>
              <a:spcAft>
                <a:spcPts val="0"/>
              </a:spcAft>
              <a:buNone/>
            </a:pPr>
            <a:r>
              <a:rPr lang="fa-IR" sz="2400" b="1"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ج-5: كسب </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حد نصاب قبولي آزمونهاي بسندگي زبان دانشگاههاي برتر در شرايط كرونايي فعلي معادل نمره 50 آزمون </a:t>
            </a:r>
            <a:r>
              <a:rPr lang="en-US"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MSRT</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مي باشد. كسب حد نصاب قبولي آزمونهاي بسندگي زبان دانشگاههاي سطح 2</a:t>
            </a:r>
            <a:r>
              <a:rPr lang="fa-IR" sz="2400" b="1"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 فقط </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امكان شركت در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ارزيابي جامع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آموزشي بطور مشروط را فراهم مي كند.</a:t>
            </a: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en-US" sz="2400" dirty="0"/>
          </a:p>
        </p:txBody>
      </p:sp>
      <p:sp>
        <p:nvSpPr>
          <p:cNvPr id="4" name="Action Button: Home 3">
            <a:hlinkClick r:id="rId3"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4715" y="1837346"/>
            <a:ext cx="2360333" cy="1570694"/>
          </a:xfrm>
          <a:prstGeom prst="rect">
            <a:avLst/>
          </a:prstGeom>
        </p:spPr>
      </p:pic>
    </p:spTree>
    <p:extLst>
      <p:ext uri="{BB962C8B-B14F-4D97-AF65-F5344CB8AC3E}">
        <p14:creationId xmlns:p14="http://schemas.microsoft.com/office/powerpoint/2010/main" val="4224281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30001"/>
            <a:ext cx="8610600" cy="1041599"/>
          </a:xfrm>
        </p:spPr>
        <p:txBody>
          <a:bodyPr/>
          <a:lstStyle/>
          <a:p>
            <a:pPr marL="0" marR="0" rtl="1">
              <a:spcBef>
                <a:spcPts val="1200"/>
              </a:spcBef>
              <a:spcAft>
                <a:spcPts val="0"/>
              </a:spcAft>
            </a:pPr>
            <a:r>
              <a:rPr lang="fa-IR" b="1" dirty="0">
                <a:latin typeface="Times New Roman" panose="02020603050405020304" pitchFamily="18" charset="0"/>
                <a:ea typeface="Calibri" panose="020F0502020204030204" pitchFamily="34" charset="0"/>
                <a:cs typeface="B Nazanin" panose="00000400000000000000" pitchFamily="2" charset="-78"/>
              </a:rPr>
              <a:t>د- موارد پژوهشي </a:t>
            </a:r>
            <a:r>
              <a:rPr lang="fa-IR" b="1" dirty="0" smtClean="0">
                <a:latin typeface="Times New Roman" panose="02020603050405020304" pitchFamily="18" charset="0"/>
                <a:ea typeface="Calibri" panose="020F0502020204030204" pitchFamily="34" charset="0"/>
                <a:cs typeface="B Nazanin" panose="00000400000000000000" pitchFamily="2" charset="-78"/>
              </a:rPr>
              <a:t>دانشجويان</a:t>
            </a:r>
            <a:endParaRPr lang="en-US" dirty="0"/>
          </a:p>
        </p:txBody>
      </p:sp>
      <p:sp>
        <p:nvSpPr>
          <p:cNvPr id="3" name="Content Placeholder 2"/>
          <p:cNvSpPr>
            <a:spLocks noGrp="1"/>
          </p:cNvSpPr>
          <p:nvPr>
            <p:ph idx="1"/>
          </p:nvPr>
        </p:nvSpPr>
        <p:spPr>
          <a:xfrm>
            <a:off x="685800" y="1567543"/>
            <a:ext cx="10820400" cy="4841495"/>
          </a:xfrm>
        </p:spPr>
        <p:txBody>
          <a:bodyPr>
            <a:normAutofit/>
          </a:bodyPr>
          <a:lstStyle/>
          <a:p>
            <a:pPr marL="0" marR="0" indent="0" algn="r" rtl="1">
              <a:lnSpc>
                <a:spcPct val="110000"/>
              </a:lnSpc>
              <a:spcBef>
                <a:spcPts val="1200"/>
              </a:spcBef>
              <a:spcAft>
                <a:spcPts val="0"/>
              </a:spcAft>
              <a:buNone/>
            </a:pPr>
            <a:r>
              <a:rPr lang="fa-IR" sz="2800" b="1" dirty="0">
                <a:latin typeface="Times New Roman" panose="02020603050405020304" pitchFamily="18" charset="0"/>
                <a:ea typeface="Calibri" panose="020F0502020204030204" pitchFamily="34" charset="0"/>
                <a:cs typeface="B Nazanin" panose="00000400000000000000" pitchFamily="2" charset="-78"/>
              </a:rPr>
              <a:t>د-1: </a:t>
            </a:r>
            <a:r>
              <a:rPr lang="fa-IR" sz="2400" b="1" dirty="0">
                <a:latin typeface="Times New Roman" panose="02020603050405020304" pitchFamily="18" charset="0"/>
                <a:ea typeface="Calibri" panose="020F0502020204030204" pitchFamily="34" charset="0"/>
                <a:cs typeface="B Nazanin" panose="00000400000000000000" pitchFamily="2" charset="-78"/>
              </a:rPr>
              <a:t>دانشجويان دكترا و كارشناسي ارشد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ورودي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99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به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قبل كه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به مرحله پژوهشي </a:t>
            </a:r>
            <a:r>
              <a:rPr lang="fa-IR" sz="2400" b="1" dirty="0">
                <a:latin typeface="Times New Roman" panose="02020603050405020304" pitchFamily="18" charset="0"/>
                <a:ea typeface="Calibri" panose="020F0502020204030204" pitchFamily="34" charset="0"/>
                <a:cs typeface="B Nazanin" panose="00000400000000000000" pitchFamily="2" charset="-78"/>
              </a:rPr>
              <a:t>پايان نامه يا رساله خود رسيده‌اند با ارائه درخواست و تاييد استاد راهنما و دانشكده مي توانند با رعايت كليه موارد و پروتكلهاي بهداشتي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در آزمايشگاه حضور داشته باشند </a:t>
            </a:r>
            <a:r>
              <a:rPr lang="fa-IR" sz="2400" b="1" dirty="0">
                <a:latin typeface="Times New Roman" panose="02020603050405020304" pitchFamily="18" charset="0"/>
                <a:ea typeface="Calibri" panose="020F0502020204030204" pitchFamily="34" charset="0"/>
                <a:cs typeface="B Nazanin" panose="00000400000000000000" pitchFamily="2" charset="-78"/>
              </a:rPr>
              <a:t>و در صورت نياز به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خوابگاه </a:t>
            </a:r>
            <a:r>
              <a:rPr lang="fa-IR" sz="2400" b="1" dirty="0">
                <a:latin typeface="Times New Roman" panose="02020603050405020304" pitchFamily="18" charset="0"/>
                <a:ea typeface="Calibri" panose="020F0502020204030204" pitchFamily="34" charset="0"/>
                <a:cs typeface="B Nazanin" panose="00000400000000000000" pitchFamily="2" charset="-78"/>
              </a:rPr>
              <a:t>به معاونت محترم دانشجويي معرفي مي شوند.</a:t>
            </a:r>
          </a:p>
          <a:p>
            <a:pPr marL="0" marR="0" indent="0" algn="r" rtl="1">
              <a:lnSpc>
                <a:spcPct val="110000"/>
              </a:lnSpc>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د-2- به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دانشجويان تحصيلات تكميلي </a:t>
            </a:r>
            <a:r>
              <a:rPr lang="fa-IR" sz="2400" b="1" dirty="0">
                <a:latin typeface="Times New Roman" panose="02020603050405020304" pitchFamily="18" charset="0"/>
                <a:ea typeface="Calibri" panose="020F0502020204030204" pitchFamily="34" charset="0"/>
                <a:cs typeface="B Nazanin" panose="00000400000000000000" pitchFamily="2" charset="-78"/>
              </a:rPr>
              <a:t>اجازه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دفاع از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پارسا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تا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23 اسفند ماه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1400</a:t>
            </a:r>
            <a:r>
              <a:rPr lang="fa-IR" sz="2400" b="1" dirty="0">
                <a:latin typeface="Times New Roman" panose="02020603050405020304" pitchFamily="18" charset="0"/>
                <a:ea typeface="Calibri" panose="020F0502020204030204" pitchFamily="34" charset="0"/>
                <a:cs typeface="B Nazanin" panose="00000400000000000000" pitchFamily="2" charset="-78"/>
              </a:rPr>
              <a:t> جهت فارغ‌التحصيلي در ترم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400-1، </a:t>
            </a:r>
            <a:r>
              <a:rPr lang="fa-IR" sz="2400" b="1" dirty="0">
                <a:latin typeface="Times New Roman" panose="02020603050405020304" pitchFamily="18" charset="0"/>
                <a:ea typeface="Calibri" panose="020F0502020204030204" pitchFamily="34" charset="0"/>
                <a:cs typeface="B Nazanin" panose="00000400000000000000" pitchFamily="2" charset="-78"/>
              </a:rPr>
              <a:t>داده مي‌شود.</a:t>
            </a: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r"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د-3:</a:t>
            </a:r>
            <a:r>
              <a:rPr lang="fa-IR" sz="2400" b="1"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 </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تا زماني كه فعاليتهاي آموزشي دانشگاه بصورت مجازي دنبال مي‌شود،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برگزاري دفاعيه </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پارساها، ارزيابي‌هاي جامع پژوهشي و آموزشي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مي تواند بصورت  الكترونيكي</a:t>
            </a:r>
            <a:r>
              <a:rPr lang="fa-IR" sz="2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بر اساس دستورالعمل اجرايي مربوطه انجام شود. در وضعيت قرمز برگزاري اين جلسات بصورت حضوري ممنوع است.</a:t>
            </a:r>
          </a:p>
          <a:p>
            <a:pPr marL="0" indent="0" algn="r" rtl="1">
              <a:buNone/>
            </a:pPr>
            <a:r>
              <a:rPr lang="fa-IR" sz="2000" b="1" dirty="0" smtClean="0">
                <a:latin typeface="Times New Roman" panose="02020603050405020304" pitchFamily="18" charset="0"/>
                <a:ea typeface="Calibri" panose="020F0502020204030204" pitchFamily="34" charset="0"/>
                <a:cs typeface="B Nazanin" panose="00000400000000000000" pitchFamily="2" charset="-78"/>
              </a:rPr>
              <a:t>این </a:t>
            </a:r>
            <a:r>
              <a:rPr lang="fa-IR" sz="2000" b="1" dirty="0">
                <a:latin typeface="Times New Roman" panose="02020603050405020304" pitchFamily="18" charset="0"/>
                <a:ea typeface="Calibri" panose="020F0502020204030204" pitchFamily="34" charset="0"/>
                <a:cs typeface="B Nazanin" panose="00000400000000000000" pitchFamily="2" charset="-78"/>
              </a:rPr>
              <a:t>دستورالعمل در شورای تحصيلات تكميلي دانشگاه مورخ </a:t>
            </a:r>
            <a:r>
              <a:rPr lang="fa-IR" sz="2000" b="1" dirty="0" smtClean="0">
                <a:latin typeface="Times New Roman" panose="02020603050405020304" pitchFamily="18" charset="0"/>
                <a:ea typeface="Calibri" panose="020F0502020204030204" pitchFamily="34" charset="0"/>
                <a:cs typeface="B Nazanin" panose="00000400000000000000" pitchFamily="2" charset="-78"/>
              </a:rPr>
              <a:t>3 شهريورماه1400 </a:t>
            </a:r>
            <a:r>
              <a:rPr lang="fa-IR" sz="2000" b="1" dirty="0">
                <a:latin typeface="Times New Roman" panose="02020603050405020304" pitchFamily="18" charset="0"/>
                <a:ea typeface="Calibri" panose="020F0502020204030204" pitchFamily="34" charset="0"/>
                <a:cs typeface="B Nazanin" panose="00000400000000000000" pitchFamily="2" charset="-78"/>
              </a:rPr>
              <a:t>به تصویب رسید و حسن نظارت کلیه امور ذكر شده از جمله تشكيل به‌موقع كلاس‌ها، كيفيت تدريس، بارگذاري مطالب، برگزاري امتحانات پایان‌ترم و ... بر عهده هیئت‌رئیسه دانشکده یا مرکز (يا ستاد تعیین شده) خواهد بود. </a:t>
            </a:r>
            <a:endParaRPr lang="en-US" sz="2000" dirty="0"/>
          </a:p>
        </p:txBody>
      </p:sp>
      <p:sp>
        <p:nvSpPr>
          <p:cNvPr id="4" name="Action Button: Home 3">
            <a:hlinkClick r:id="rId2"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83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1075447"/>
              </p:ext>
            </p:extLst>
          </p:nvPr>
        </p:nvGraphicFramePr>
        <p:xfrm>
          <a:off x="710513" y="1285102"/>
          <a:ext cx="10820400" cy="442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2558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76049"/>
            <a:ext cx="8610600" cy="1293028"/>
          </a:xfrm>
        </p:spPr>
        <p:txBody>
          <a:bodyPr/>
          <a:lstStyle/>
          <a:p>
            <a:r>
              <a:rPr lang="fa-IR" b="1" dirty="0">
                <a:cs typeface="B Zar" panose="00000400000000000000" pitchFamily="2" charset="-78"/>
              </a:rPr>
              <a:t>الف- برنامه ريزي دروس و تشكيل كلاسها</a:t>
            </a:r>
            <a:r>
              <a:rPr lang="fa-IR" b="1" dirty="0" smtClean="0">
                <a:cs typeface="B Zar" panose="00000400000000000000" pitchFamily="2" charset="-78"/>
              </a:rPr>
              <a:t>:</a:t>
            </a:r>
            <a:endParaRPr lang="en-US" dirty="0">
              <a:cs typeface="B Zar" panose="00000400000000000000" pitchFamily="2" charset="-78"/>
            </a:endParaRPr>
          </a:p>
        </p:txBody>
      </p:sp>
      <p:sp>
        <p:nvSpPr>
          <p:cNvPr id="3" name="Content Placeholder 2"/>
          <p:cNvSpPr>
            <a:spLocks noGrp="1"/>
          </p:cNvSpPr>
          <p:nvPr>
            <p:ph idx="1"/>
          </p:nvPr>
        </p:nvSpPr>
        <p:spPr/>
        <p:txBody>
          <a:bodyPr>
            <a:normAutofit/>
          </a:bodyPr>
          <a:lstStyle/>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الف-1: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در شرايط فعلي كليه </a:t>
            </a:r>
            <a:r>
              <a:rPr lang="fa-IR" sz="2400" b="1" dirty="0">
                <a:latin typeface="Times New Roman" panose="02020603050405020304" pitchFamily="18" charset="0"/>
                <a:ea typeface="Calibri" panose="020F0502020204030204" pitchFamily="34" charset="0"/>
                <a:cs typeface="B Nazanin" panose="00000400000000000000" pitchFamily="2" charset="-78"/>
              </a:rPr>
              <a:t>دروس نظري و بخش نظري دروس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نظري-</a:t>
            </a:r>
          </a:p>
          <a:p>
            <a:pPr marL="0" marR="0" indent="0" algn="just" rtl="1">
              <a:spcBef>
                <a:spcPts val="1200"/>
              </a:spcBef>
              <a:spcAft>
                <a:spcPts val="60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عملي </a:t>
            </a:r>
            <a:r>
              <a:rPr lang="fa-IR" sz="2400" b="1" dirty="0">
                <a:latin typeface="Times New Roman" panose="02020603050405020304" pitchFamily="18" charset="0"/>
                <a:ea typeface="Calibri" panose="020F0502020204030204" pitchFamily="34" charset="0"/>
                <a:cs typeface="B Nazanin" panose="00000400000000000000" pitchFamily="2" charset="-78"/>
              </a:rPr>
              <a:t>بصورت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غيرحضوري</a:t>
            </a:r>
            <a:r>
              <a:rPr lang="fa-IR" sz="2400" b="1" dirty="0">
                <a:latin typeface="Times New Roman" panose="02020603050405020304" pitchFamily="18" charset="0"/>
                <a:ea typeface="Calibri" panose="020F0502020204030204" pitchFamily="34" charset="0"/>
                <a:cs typeface="B Nazanin" panose="00000400000000000000" pitchFamily="2" charset="-78"/>
              </a:rPr>
              <a:t> و با رعايت موارد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بندهاي بعدي تشكيل </a:t>
            </a:r>
            <a:r>
              <a:rPr lang="fa-IR" sz="2400" b="1" dirty="0">
                <a:latin typeface="Times New Roman" panose="02020603050405020304" pitchFamily="18" charset="0"/>
                <a:ea typeface="Calibri" panose="020F0502020204030204" pitchFamily="34" charset="0"/>
                <a:cs typeface="B Nazanin" panose="00000400000000000000" pitchFamily="2" charset="-78"/>
              </a:rPr>
              <a:t>مي گردد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a:t>
            </a:r>
          </a:p>
          <a:p>
            <a:pPr marL="0" marR="0" indent="0" algn="just" rtl="1">
              <a:spcBef>
                <a:spcPts val="1200"/>
              </a:spcBef>
              <a:spcAft>
                <a:spcPts val="0"/>
              </a:spcAft>
              <a:buNone/>
            </a:pPr>
            <a:r>
              <a:rPr lang="fa-IR" b="1" dirty="0" smtClean="0">
                <a:latin typeface="Times New Roman" panose="02020603050405020304" pitchFamily="18" charset="0"/>
                <a:ea typeface="Calibri" panose="020F0502020204030204" pitchFamily="34" charset="0"/>
                <a:cs typeface="B Nazanin" panose="00000400000000000000" pitchFamily="2" charset="-78"/>
              </a:rPr>
              <a:t>تبصره: در صورت بهبود وضعيت و فراهم شدن شرايط ايمني و بهداشت و صدور</a:t>
            </a:r>
          </a:p>
          <a:p>
            <a:pPr marL="0" marR="0" indent="0" algn="just" rtl="1">
              <a:spcBef>
                <a:spcPts val="1200"/>
              </a:spcBef>
              <a:spcAft>
                <a:spcPts val="0"/>
              </a:spcAft>
              <a:buNone/>
            </a:pPr>
            <a:r>
              <a:rPr lang="fa-IR" b="1" dirty="0" smtClean="0">
                <a:latin typeface="Times New Roman" panose="02020603050405020304" pitchFamily="18" charset="0"/>
                <a:ea typeface="Calibri" panose="020F0502020204030204" pitchFamily="34" charset="0"/>
                <a:cs typeface="B Nazanin" panose="00000400000000000000" pitchFamily="2" charset="-78"/>
              </a:rPr>
              <a:t> مجوز، برگزاري تمام يا بخشي از دروس بصورت حضوري انجام خواهد شد. لذا</a:t>
            </a:r>
          </a:p>
          <a:p>
            <a:pPr marL="0" marR="0" indent="0" algn="just" rtl="1">
              <a:spcBef>
                <a:spcPts val="1200"/>
              </a:spcBef>
              <a:spcAft>
                <a:spcPts val="1200"/>
              </a:spcAft>
              <a:buNone/>
            </a:pPr>
            <a:r>
              <a:rPr lang="fa-IR" b="1" dirty="0" smtClean="0">
                <a:latin typeface="Times New Roman" panose="02020603050405020304" pitchFamily="18" charset="0"/>
                <a:ea typeface="Calibri" panose="020F0502020204030204" pitchFamily="34" charset="0"/>
                <a:cs typeface="B Nazanin" panose="00000400000000000000" pitchFamily="2" charset="-78"/>
              </a:rPr>
              <a:t> دانشجويان بايد با برنامه‌ريزي مناسب، آمادگي لازم در اين خصوص را داشته باشند.</a:t>
            </a:r>
            <a:endParaRPr lang="en-US" b="1" dirty="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الف-2</a:t>
            </a:r>
            <a:r>
              <a:rPr lang="fa-IR" sz="2400" b="1" dirty="0">
                <a:latin typeface="Times New Roman" panose="02020603050405020304" pitchFamily="18" charset="0"/>
                <a:ea typeface="Calibri" panose="020F0502020204030204" pitchFamily="34" charset="0"/>
                <a:cs typeface="B Nazanin" panose="00000400000000000000" pitchFamily="2" charset="-78"/>
              </a:rPr>
              <a:t>: كلاسهاي دروسي كه براي دانشجويان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جديدالورود كارشناسي ارشد </a:t>
            </a:r>
            <a:r>
              <a:rPr lang="fa-IR" sz="2400" b="1" dirty="0">
                <a:latin typeface="Times New Roman" panose="02020603050405020304" pitchFamily="18" charset="0"/>
                <a:ea typeface="Calibri" panose="020F0502020204030204" pitchFamily="34" charset="0"/>
                <a:cs typeface="B Nazanin" panose="00000400000000000000" pitchFamily="2" charset="-78"/>
              </a:rPr>
              <a:t>تشكيل شده و يا بر اساس پيش بيني دانشكده بخش قابل توجهي از دانشجويان آن را دانشجويان جديدالورود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كارشناسي ارشد تشكيل </a:t>
            </a:r>
            <a:r>
              <a:rPr lang="fa-IR" sz="2400" b="1" dirty="0">
                <a:latin typeface="Times New Roman" panose="02020603050405020304" pitchFamily="18" charset="0"/>
                <a:ea typeface="Calibri" panose="020F0502020204030204" pitchFamily="34" charset="0"/>
                <a:cs typeface="B Nazanin" panose="00000400000000000000" pitchFamily="2" charset="-78"/>
              </a:rPr>
              <a:t>مي‌دهند (بيش از 50</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بلافاصله پس از پذيرش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از اوايل آبان‌ماه </a:t>
            </a:r>
            <a:r>
              <a:rPr lang="fa-IR" sz="2400" b="1" dirty="0">
                <a:latin typeface="Times New Roman" panose="02020603050405020304" pitchFamily="18" charset="0"/>
                <a:ea typeface="Calibri" panose="020F0502020204030204" pitchFamily="34" charset="0"/>
                <a:cs typeface="B Nazanin" panose="00000400000000000000" pitchFamily="2" charset="-78"/>
              </a:rPr>
              <a:t>آغاز مي شوند.</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indent="0" algn="r" rtl="1">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92" y="1769077"/>
            <a:ext cx="3099615" cy="2126423"/>
          </a:xfrm>
          <a:prstGeom prst="rect">
            <a:avLst/>
          </a:prstGeom>
        </p:spPr>
      </p:pic>
      <p:sp>
        <p:nvSpPr>
          <p:cNvPr id="4" name="Action Button: Home 3">
            <a:hlinkClick r:id="rId3"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885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تبصره1: با توجه به مشخص و محدود بودن طول ترم، براي اين دسته از دروس، بايد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يك كلاس اضافه‌تر</a:t>
            </a:r>
            <a:r>
              <a:rPr lang="fa-IR" sz="2400" b="1" dirty="0">
                <a:latin typeface="Times New Roman" panose="02020603050405020304" pitchFamily="18" charset="0"/>
                <a:ea typeface="Calibri" panose="020F0502020204030204" pitchFamily="34" charset="0"/>
                <a:cs typeface="B Nazanin" panose="00000400000000000000" pitchFamily="2" charset="-78"/>
              </a:rPr>
              <a:t> به ميزان 50% كلاسهاي هفتگي آن درس (مثلا كلاس1.5 ساعته براي دروس 3 واحدي) در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ماه‌هاي آبان و آذر </a:t>
            </a:r>
            <a:r>
              <a:rPr lang="fa-IR" sz="2400" b="1" dirty="0">
                <a:latin typeface="Times New Roman" panose="02020603050405020304" pitchFamily="18" charset="0"/>
                <a:ea typeface="Calibri" panose="020F0502020204030204" pitchFamily="34" charset="0"/>
                <a:cs typeface="B Nazanin" panose="00000400000000000000" pitchFamily="2" charset="-78"/>
              </a:rPr>
              <a:t>در هر هفته و در ساعت مشخص تشكيل شود. به منظور هماهنگي و برنامه ريزي بهتر، تحصيلات تكميلي دانشكده‌ها لازم است ليست اين دروس را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و ساعات </a:t>
            </a:r>
            <a:r>
              <a:rPr lang="fa-IR" sz="2400" b="1" dirty="0">
                <a:latin typeface="Times New Roman" panose="02020603050405020304" pitchFamily="18" charset="0"/>
                <a:ea typeface="Calibri" panose="020F0502020204030204" pitchFamily="34" charset="0"/>
                <a:cs typeface="B Nazanin" panose="00000400000000000000" pitchFamily="2" charset="-78"/>
              </a:rPr>
              <a:t>برگزاري كلاسهاي اضافي را تعيين و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در سيستم گلستان وارد نمايند.</a:t>
            </a:r>
            <a:endParaRPr lang="en-US" sz="2400" b="1"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endParaRPr lang="fa-IR" sz="2400" b="1"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indent="0" algn="r" rtl="1">
              <a:buNone/>
            </a:pPr>
            <a:r>
              <a:rPr lang="fa-IR" sz="2400" b="1" dirty="0">
                <a:latin typeface="Times New Roman" panose="02020603050405020304" pitchFamily="18" charset="0"/>
                <a:ea typeface="Calibri" panose="020F0502020204030204" pitchFamily="34" charset="0"/>
                <a:cs typeface="B Nazanin" panose="00000400000000000000" pitchFamily="2" charset="-78"/>
              </a:rPr>
              <a:t>تبصره2: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حداقل واحد </a:t>
            </a:r>
            <a:r>
              <a:rPr lang="fa-IR" sz="2400" b="1" dirty="0">
                <a:latin typeface="Times New Roman" panose="02020603050405020304" pitchFamily="18" charset="0"/>
                <a:ea typeface="Calibri" panose="020F0502020204030204" pitchFamily="34" charset="0"/>
                <a:cs typeface="B Nazanin" panose="00000400000000000000" pitchFamily="2" charset="-78"/>
              </a:rPr>
              <a:t>قابل اخذ براي دانشجويان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جديدالورود كارشناسي ارشد 8 واحد است. ضمنا توصيه </a:t>
            </a:r>
            <a:r>
              <a:rPr lang="fa-IR" sz="2400" b="1" dirty="0">
                <a:latin typeface="Times New Roman" panose="02020603050405020304" pitchFamily="18" charset="0"/>
                <a:ea typeface="Calibri" panose="020F0502020204030204" pitchFamily="34" charset="0"/>
                <a:cs typeface="B Nazanin" panose="00000400000000000000" pitchFamily="2" charset="-78"/>
              </a:rPr>
              <a:t>مي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شود ايشان با </a:t>
            </a:r>
            <a:r>
              <a:rPr lang="fa-IR" sz="2400" b="1" dirty="0">
                <a:latin typeface="Times New Roman" panose="02020603050405020304" pitchFamily="18" charset="0"/>
                <a:ea typeface="Calibri" panose="020F0502020204030204" pitchFamily="34" charset="0"/>
                <a:cs typeface="B Nazanin" panose="00000400000000000000" pitchFamily="2" charset="-78"/>
              </a:rPr>
              <a:t>اخذ حداقل واحد مجاز، از گرفتن دروسي كه از ابتداي ترم تشكيل شده اند بپرهيزند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endParaRPr lang="en-US" dirty="0"/>
          </a:p>
        </p:txBody>
      </p:sp>
      <p:sp>
        <p:nvSpPr>
          <p:cNvPr id="4" name="Action Button: Home 3">
            <a:hlinkClick r:id="rId2"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968634" y="3709705"/>
            <a:ext cx="5732543" cy="1195791"/>
          </a:xfrm>
          <a:prstGeom prst="rect">
            <a:avLst/>
          </a:prstGeom>
        </p:spPr>
      </p:pic>
    </p:spTree>
    <p:extLst>
      <p:ext uri="{BB962C8B-B14F-4D97-AF65-F5344CB8AC3E}">
        <p14:creationId xmlns:p14="http://schemas.microsoft.com/office/powerpoint/2010/main" val="1877179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372218"/>
          </a:xfrm>
        </p:spPr>
        <p:txBody>
          <a:bodyPr>
            <a:normAutofit fontScale="90000"/>
          </a:bodyPr>
          <a:lstStyle/>
          <a:p>
            <a:endParaRPr lang="en-US" dirty="0"/>
          </a:p>
        </p:txBody>
      </p:sp>
      <p:sp>
        <p:nvSpPr>
          <p:cNvPr id="3" name="Content Placeholder 2"/>
          <p:cNvSpPr>
            <a:spLocks noGrp="1"/>
          </p:cNvSpPr>
          <p:nvPr>
            <p:ph idx="1"/>
          </p:nvPr>
        </p:nvSpPr>
        <p:spPr>
          <a:xfrm>
            <a:off x="685800" y="1495514"/>
            <a:ext cx="10820400" cy="4723171"/>
          </a:xfrm>
        </p:spPr>
        <p:txBody>
          <a:bodyPr/>
          <a:lstStyle/>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الف-3 : ارائه درس بر اساس زمانبندي ارائه شده در سيستم گلستان، با حضور استاد درس در محل كار (دانشكده مربوطه/مركز آموزشهاي الكترونيك) و متناسب با برنامه و طرح درس در طول ترم، انجام شود.</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الف-4: با هماهنگي و برنامه ريزي دانشكده/مركز آموزشهاي الكترونيكي، لازم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است</a:t>
            </a: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a:latin typeface="Times New Roman" panose="02020603050405020304" pitchFamily="18" charset="0"/>
                <a:ea typeface="Calibri" panose="020F0502020204030204" pitchFamily="34" charset="0"/>
                <a:cs typeface="B Nazanin" panose="00000400000000000000" pitchFamily="2" charset="-78"/>
              </a:rPr>
              <a:t>حداقل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50 درصد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از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برنامه درسي بصورت برخط</a:t>
            </a:r>
            <a:r>
              <a:rPr lang="fa-IR" sz="2400" b="1" dirty="0">
                <a:latin typeface="Times New Roman" panose="02020603050405020304" pitchFamily="18" charset="0"/>
                <a:ea typeface="Calibri" panose="020F0502020204030204" pitchFamily="34" charset="0"/>
                <a:cs typeface="B Nazanin" panose="00000400000000000000" pitchFamily="2" charset="-78"/>
              </a:rPr>
              <a:t> انجام شود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در اين رابطه دانشكده‌ها</a:t>
            </a: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موظفند نظارت لازم را براي اجراي اين مصوبه به عمل آورند.</a:t>
            </a:r>
          </a:p>
          <a:p>
            <a:pPr marL="0" marR="0" indent="0" algn="just" rtl="1">
              <a:spcBef>
                <a:spcPts val="1200"/>
              </a:spcBef>
              <a:spcAft>
                <a:spcPts val="0"/>
              </a:spcAft>
              <a:buNone/>
            </a:pPr>
            <a:endParaRPr lang="fa-IR" sz="2000"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تبصره</a:t>
            </a:r>
            <a:r>
              <a:rPr lang="fa-IR" sz="2400" b="1" dirty="0">
                <a:latin typeface="Times New Roman" panose="02020603050405020304" pitchFamily="18" charset="0"/>
                <a:ea typeface="Calibri" panose="020F0502020204030204" pitchFamily="34" charset="0"/>
                <a:cs typeface="B Nazanin" panose="00000400000000000000" pitchFamily="2" charset="-78"/>
              </a:rPr>
              <a:t>: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در وضعيت كرونايي زرد يا بهتر، با </a:t>
            </a:r>
            <a:r>
              <a:rPr lang="fa-IR" sz="2400" b="1" dirty="0">
                <a:latin typeface="Times New Roman" panose="02020603050405020304" pitchFamily="18" charset="0"/>
                <a:ea typeface="Calibri" panose="020F0502020204030204" pitchFamily="34" charset="0"/>
                <a:cs typeface="B Nazanin" panose="00000400000000000000" pitchFamily="2" charset="-78"/>
              </a:rPr>
              <a:t>صلاحديد استاد درس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و</a:t>
            </a: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a:latin typeface="Times New Roman" panose="02020603050405020304" pitchFamily="18" charset="0"/>
                <a:ea typeface="Calibri" panose="020F0502020204030204" pitchFamily="34" charset="0"/>
                <a:cs typeface="B Nazanin" panose="00000400000000000000" pitchFamily="2" charset="-78"/>
              </a:rPr>
              <a:t>دانشكده و با رعايت كليه اصول بهداشتي مورد تاييد مركز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بهداشت</a:t>
            </a: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a:latin typeface="Times New Roman" panose="02020603050405020304" pitchFamily="18" charset="0"/>
                <a:ea typeface="Calibri" panose="020F0502020204030204" pitchFamily="34" charset="0"/>
                <a:cs typeface="B Nazanin" panose="00000400000000000000" pitchFamily="2" charset="-78"/>
              </a:rPr>
              <a:t>دانشگاه،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امكان حضور داوطلبانه دانشجويان درس در </a:t>
            </a: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كلاس‌هاي</a:t>
            </a:r>
          </a:p>
          <a:p>
            <a:pPr marL="0" marR="0" indent="0" algn="just" rtl="1">
              <a:spcBef>
                <a:spcPts val="1200"/>
              </a:spcBef>
              <a:spcAft>
                <a:spcPts val="0"/>
              </a:spcAft>
              <a:buNone/>
            </a:pPr>
            <a:r>
              <a:rPr lang="fa-IR" sz="24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برخط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وجود </a:t>
            </a:r>
            <a:r>
              <a:rPr lang="fa-IR" sz="2400" b="1" dirty="0">
                <a:latin typeface="Times New Roman" panose="02020603050405020304" pitchFamily="18" charset="0"/>
                <a:ea typeface="Calibri" panose="020F0502020204030204" pitchFamily="34" charset="0"/>
                <a:cs typeface="B Nazanin" panose="00000400000000000000" pitchFamily="2" charset="-78"/>
              </a:rPr>
              <a:t>دارد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a:t>
            </a:r>
          </a:p>
          <a:p>
            <a:pPr marL="0" marR="0" indent="0" algn="just" rtl="1">
              <a:spcBef>
                <a:spcPts val="1200"/>
              </a:spcBef>
              <a:spcAft>
                <a:spcPts val="0"/>
              </a:spcAft>
              <a:buNone/>
            </a:pPr>
            <a:endParaRPr lang="en-US" sz="2000"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1073979" y="2602167"/>
            <a:ext cx="1240972" cy="881090"/>
          </a:xfrm>
          <a:prstGeom prst="ellipse">
            <a:avLst/>
          </a:prstGeom>
          <a:ln>
            <a:noFill/>
          </a:ln>
          <a:effectLst>
            <a:softEdge rad="112500"/>
          </a:effectLst>
        </p:spPr>
      </p:pic>
      <p:sp>
        <p:nvSpPr>
          <p:cNvPr id="6" name="Action Button: Home 5">
            <a:hlinkClick r:id="rId3"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965" y="4111345"/>
            <a:ext cx="2800350" cy="1628775"/>
          </a:xfrm>
          <a:prstGeom prst="rect">
            <a:avLst/>
          </a:prstGeom>
        </p:spPr>
      </p:pic>
    </p:spTree>
    <p:extLst>
      <p:ext uri="{BB962C8B-B14F-4D97-AF65-F5344CB8AC3E}">
        <p14:creationId xmlns:p14="http://schemas.microsoft.com/office/powerpoint/2010/main" val="1736006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421" y="1247686"/>
            <a:ext cx="10820400" cy="5268444"/>
          </a:xfrm>
        </p:spPr>
        <p:txBody>
          <a:bodyPr>
            <a:normAutofit lnSpcReduction="10000"/>
          </a:bodyPr>
          <a:lstStyle/>
          <a:p>
            <a:pPr marL="0" marR="0" indent="0" algn="just" rtl="1">
              <a:lnSpc>
                <a:spcPct val="110000"/>
              </a:lnSpc>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الف-6: بارگذاری محتوای دروس و اطلاع رسانی های لازم باید در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يكي از سامانه‌هاي </a:t>
            </a:r>
            <a:r>
              <a:rPr lang="en-US"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LMS</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یا </a:t>
            </a:r>
            <a:r>
              <a:rPr lang="en-US"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ELearning</a:t>
            </a:r>
            <a:r>
              <a:rPr lang="fa-IR" sz="2400" b="1" dirty="0">
                <a:latin typeface="Times New Roman" panose="02020603050405020304" pitchFamily="18" charset="0"/>
                <a:ea typeface="Calibri" panose="020F0502020204030204" pitchFamily="34" charset="0"/>
                <a:cs typeface="B Nazanin" panose="00000400000000000000" pitchFamily="2" charset="-78"/>
              </a:rPr>
              <a:t> انجام شود. استفاده از ساير سامانه ها به عنوان پشتيبان بلامانع است</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a:t>
            </a:r>
          </a:p>
          <a:p>
            <a:pPr marL="0" marR="0" indent="0" algn="just" rtl="1">
              <a:spcBef>
                <a:spcPts val="1200"/>
              </a:spcBef>
              <a:spcAft>
                <a:spcPts val="0"/>
              </a:spcAft>
              <a:buNone/>
            </a:pPr>
            <a:endParaRPr lang="fa-IR" sz="2000"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endParaRPr lang="fa-IR" sz="20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endParaRPr lang="fa-IR" sz="2000"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lnSpc>
                <a:spcPct val="120000"/>
              </a:lnSpc>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الف-7</a:t>
            </a:r>
            <a:r>
              <a:rPr lang="fa-IR" sz="2400" b="1" dirty="0">
                <a:latin typeface="Times New Roman" panose="02020603050405020304" pitchFamily="18" charset="0"/>
                <a:ea typeface="Calibri" panose="020F0502020204030204" pitchFamily="34" charset="0"/>
                <a:cs typeface="B Nazanin" panose="00000400000000000000" pitchFamily="2" charset="-78"/>
              </a:rPr>
              <a:t>: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ارائه </a:t>
            </a:r>
            <a:r>
              <a:rPr lang="fa-IR" sz="2400" b="1" dirty="0">
                <a:latin typeface="Times New Roman" panose="02020603050405020304" pitchFamily="18" charset="0"/>
                <a:ea typeface="Calibri" panose="020F0502020204030204" pitchFamily="34" charset="0"/>
                <a:cs typeface="B Nazanin" panose="00000400000000000000" pitchFamily="2" charset="-78"/>
              </a:rPr>
              <a:t>دروس عملي و بخش عملي دروس نظري-عملي با حفظ كيفيت بصورت غيرحضوري توصيه مي شود. </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indent="0" algn="r" rtl="1">
              <a:lnSpc>
                <a:spcPct val="120000"/>
              </a:lnSpc>
              <a:buNone/>
            </a:pPr>
            <a:r>
              <a:rPr lang="fa-IR" sz="2400" b="1" dirty="0">
                <a:latin typeface="Times New Roman" panose="02020603050405020304" pitchFamily="18" charset="0"/>
                <a:ea typeface="Calibri" panose="020F0502020204030204" pitchFamily="34" charset="0"/>
                <a:cs typeface="B Nazanin" panose="00000400000000000000" pitchFamily="2" charset="-78"/>
              </a:rPr>
              <a:t>در صورت نياز به ارائه تمام و يا بخشي از اين دروس بصورت حضوري،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نحوه برگزاري حضوري بصورت فشرده در طي يكماه برنامه ريزي شود </a:t>
            </a:r>
            <a:r>
              <a:rPr lang="fa-IR" sz="2400" b="1" dirty="0">
                <a:latin typeface="Times New Roman" panose="02020603050405020304" pitchFamily="18" charset="0"/>
                <a:ea typeface="Calibri" panose="020F0502020204030204" pitchFamily="34" charset="0"/>
                <a:cs typeface="B Nazanin" panose="00000400000000000000" pitchFamily="2" charset="-78"/>
              </a:rPr>
              <a:t>تا از اشغال طولاني خوابگاه جلوگيري شود. ضمنا ارائه اين دسته از دروس در هر دانشكده به نحوي در طول ترم توزيع شود، تا امكان حضور حداقلي دانشجويان خوابگاهي در دانشكده فراهم گردد. بديهي است ساعت برگزاري اين كلاسها نبايد با ساعات برگزاري ساير كلاسهاي نظري (اصلي و اضافي) تلاقي داشته باشد.</a:t>
            </a:r>
            <a:endParaRPr lang="en-US" dirty="0"/>
          </a:p>
        </p:txBody>
      </p:sp>
      <p:pic>
        <p:nvPicPr>
          <p:cNvPr id="4" name="Picture 3"/>
          <p:cNvPicPr>
            <a:picLocks noChangeAspect="1"/>
          </p:cNvPicPr>
          <p:nvPr/>
        </p:nvPicPr>
        <p:blipFill>
          <a:blip r:embed="rId2"/>
          <a:stretch>
            <a:fillRect/>
          </a:stretch>
        </p:blipFill>
        <p:spPr>
          <a:xfrm>
            <a:off x="1008765" y="2180293"/>
            <a:ext cx="5196748" cy="788314"/>
          </a:xfrm>
          <a:prstGeom prst="rect">
            <a:avLst/>
          </a:prstGeom>
        </p:spPr>
      </p:pic>
      <p:sp>
        <p:nvSpPr>
          <p:cNvPr id="5" name="Action Button: Home 4">
            <a:hlinkClick r:id="rId3"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6580589" y="2180293"/>
            <a:ext cx="4468155" cy="923687"/>
          </a:xfrm>
          <a:prstGeom prst="rect">
            <a:avLst/>
          </a:prstGeom>
        </p:spPr>
      </p:pic>
    </p:spTree>
    <p:extLst>
      <p:ext uri="{BB962C8B-B14F-4D97-AF65-F5344CB8AC3E}">
        <p14:creationId xmlns:p14="http://schemas.microsoft.com/office/powerpoint/2010/main" val="152979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875" y="1428441"/>
            <a:ext cx="9537357" cy="4642846"/>
          </a:xfrm>
        </p:spPr>
        <p:txBody>
          <a:bodyPr>
            <a:normAutofit fontScale="85000" lnSpcReduction="20000"/>
          </a:bodyPr>
          <a:lstStyle/>
          <a:p>
            <a:pPr marL="0" marR="0" indent="0" algn="just" rtl="1">
              <a:lnSpc>
                <a:spcPct val="120000"/>
              </a:lnSpc>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الف-8: با توجه </a:t>
            </a:r>
            <a:r>
              <a:rPr lang="fa-IR" sz="2600" b="1" dirty="0">
                <a:latin typeface="Times New Roman" panose="02020603050405020304" pitchFamily="18" charset="0"/>
                <a:ea typeface="Calibri" panose="020F0502020204030204" pitchFamily="34" charset="0"/>
                <a:cs typeface="B Nazanin" panose="00000400000000000000" pitchFamily="2" charset="-78"/>
              </a:rPr>
              <a:t>به تجربه حاصل از </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نيمسال‌هاي گذشته و </a:t>
            </a:r>
            <a:r>
              <a:rPr lang="fa-IR" sz="2600" b="1" dirty="0">
                <a:latin typeface="Times New Roman" panose="02020603050405020304" pitchFamily="18" charset="0"/>
                <a:ea typeface="Calibri" panose="020F0502020204030204" pitchFamily="34" charset="0"/>
                <a:cs typeface="B Nazanin" panose="00000400000000000000" pitchFamily="2" charset="-78"/>
              </a:rPr>
              <a:t>بهبود قابل توجه زير ساختهاي سخت افزاري و نرم افزاري براي ارائه دروس بصورت </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الكترونيكي، </a:t>
            </a:r>
            <a:r>
              <a:rPr lang="fa-IR" sz="2600" b="1" dirty="0">
                <a:latin typeface="Times New Roman" panose="02020603050405020304" pitchFamily="18" charset="0"/>
                <a:ea typeface="Calibri" panose="020F0502020204030204" pitchFamily="34" charset="0"/>
                <a:cs typeface="B Nazanin" panose="00000400000000000000" pitchFamily="2" charset="-78"/>
              </a:rPr>
              <a:t>مدرسين محترم لازم است برنامه ريزي و تمهيدات لازم را براي ارائه دروس با بهترين كيفيت و با نظم و زمانبندي مناسب (مطابق با برنامه ارائه درس) در ترم مذكور به عمل آورند</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a:t>
            </a:r>
          </a:p>
          <a:p>
            <a:pPr marL="0" marR="0" indent="0" algn="just" rtl="1">
              <a:lnSpc>
                <a:spcPct val="110000"/>
              </a:lnSpc>
              <a:spcBef>
                <a:spcPts val="1200"/>
              </a:spcBef>
              <a:spcAft>
                <a:spcPts val="0"/>
              </a:spcAft>
              <a:buNone/>
            </a:pPr>
            <a:r>
              <a:rPr lang="fa-IR" sz="26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600" b="1" dirty="0">
                <a:latin typeface="Times New Roman" panose="02020603050405020304" pitchFamily="18" charset="0"/>
                <a:ea typeface="Calibri" panose="020F0502020204030204" pitchFamily="34" charset="0"/>
                <a:cs typeface="B Nazanin" panose="00000400000000000000" pitchFamily="2" charset="-78"/>
              </a:rPr>
              <a:t>ضمنا با توجه به شرايط خاص آموزش الكترونيكي، لازم </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است</a:t>
            </a:r>
            <a:r>
              <a:rPr lang="fa-IR"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ارزيابي مستمر</a:t>
            </a:r>
            <a:endParaRPr lang="en-US"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lnSpc>
                <a:spcPct val="110000"/>
              </a:lnSpc>
              <a:spcBef>
                <a:spcPts val="1200"/>
              </a:spcBef>
              <a:spcAft>
                <a:spcPts val="0"/>
              </a:spcAft>
              <a:buNone/>
            </a:pPr>
            <a:r>
              <a:rPr lang="fa-IR"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2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و با كيفيت از دانشجويان درس در طول ترم </a:t>
            </a:r>
            <a:r>
              <a:rPr lang="fa-IR" sz="2600" b="1" dirty="0">
                <a:latin typeface="Times New Roman" panose="02020603050405020304" pitchFamily="18" charset="0"/>
                <a:ea typeface="Calibri" panose="020F0502020204030204" pitchFamily="34" charset="0"/>
                <a:cs typeface="B Nazanin" panose="00000400000000000000" pitchFamily="2" charset="-78"/>
              </a:rPr>
              <a:t>انجام شود</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a:t>
            </a:r>
          </a:p>
          <a:p>
            <a:pPr marL="0" marR="0" indent="0" algn="just" rtl="1">
              <a:spcBef>
                <a:spcPts val="1200"/>
              </a:spcBef>
              <a:spcAft>
                <a:spcPts val="0"/>
              </a:spcAft>
              <a:buNone/>
            </a:pPr>
            <a:endParaRPr lang="fa-IR" sz="2600"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600" b="1" dirty="0" smtClean="0">
                <a:latin typeface="Times New Roman" panose="02020603050405020304" pitchFamily="18" charset="0"/>
                <a:ea typeface="Calibri" panose="020F0502020204030204" pitchFamily="34" charset="0"/>
                <a:cs typeface="B Nazanin" panose="00000400000000000000" pitchFamily="2" charset="-78"/>
              </a:rPr>
              <a:t>الف-9</a:t>
            </a:r>
            <a:r>
              <a:rPr lang="fa-IR" sz="2600" b="1" dirty="0">
                <a:latin typeface="Times New Roman" panose="02020603050405020304" pitchFamily="18" charset="0"/>
                <a:ea typeface="Calibri" panose="020F0502020204030204" pitchFamily="34" charset="0"/>
                <a:cs typeface="B Nazanin" panose="00000400000000000000" pitchFamily="2" charset="-78"/>
              </a:rPr>
              <a:t>: اعضاي محترم هيات علمي علاوه بر فراهم نمودن ساز و كار الكترونيكي </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براي</a:t>
            </a:r>
            <a:endParaRPr lang="en-US" sz="2600" b="1"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600" b="1" dirty="0" smtClean="0">
                <a:latin typeface="Times New Roman" panose="02020603050405020304" pitchFamily="18" charset="0"/>
                <a:ea typeface="Calibri" panose="020F0502020204030204" pitchFamily="34" charset="0"/>
                <a:cs typeface="B Nazanin" panose="00000400000000000000" pitchFamily="2" charset="-78"/>
              </a:rPr>
              <a:t> رفع </a:t>
            </a:r>
            <a:r>
              <a:rPr lang="fa-IR" sz="2600" b="1" dirty="0">
                <a:latin typeface="Times New Roman" panose="02020603050405020304" pitchFamily="18" charset="0"/>
                <a:ea typeface="Calibri" panose="020F0502020204030204" pitchFamily="34" charset="0"/>
                <a:cs typeface="B Nazanin" panose="00000400000000000000" pitchFamily="2" charset="-78"/>
              </a:rPr>
              <a:t>اشكال و پاسخگويي به دانشجويان، لازم </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است </a:t>
            </a:r>
            <a:r>
              <a:rPr lang="fa-IR" sz="2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با حضور فيزيكي در محل كار</a:t>
            </a:r>
            <a:r>
              <a:rPr lang="fa-IR"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endParaRPr lang="en-US"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2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ساعاتي از هفته را براي رفع اشكال </a:t>
            </a:r>
            <a:r>
              <a:rPr lang="fa-IR"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و </a:t>
            </a:r>
            <a:r>
              <a:rPr lang="fa-IR" sz="2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پاسخگويي </a:t>
            </a:r>
            <a:r>
              <a:rPr lang="fa-IR" sz="2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حضوري يا غيرحضوري </a:t>
            </a:r>
            <a:r>
              <a:rPr lang="fa-IR" sz="2600" b="1" dirty="0">
                <a:latin typeface="Times New Roman" panose="02020603050405020304" pitchFamily="18" charset="0"/>
                <a:ea typeface="Calibri" panose="020F0502020204030204" pitchFamily="34" charset="0"/>
                <a:cs typeface="B Nazanin" panose="00000400000000000000" pitchFamily="2" charset="-78"/>
              </a:rPr>
              <a:t>به </a:t>
            </a:r>
            <a:endParaRPr lang="fa-IR" sz="2600" b="1" dirty="0" smtClean="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600" b="1" dirty="0" smtClean="0">
                <a:latin typeface="Times New Roman" panose="02020603050405020304" pitchFamily="18" charset="0"/>
                <a:ea typeface="Calibri" panose="020F0502020204030204" pitchFamily="34" charset="0"/>
                <a:cs typeface="B Nazanin" panose="00000400000000000000" pitchFamily="2" charset="-78"/>
              </a:rPr>
              <a:t>دانشجويان اختصاص  </a:t>
            </a:r>
            <a:r>
              <a:rPr lang="fa-IR" sz="2600" b="1" dirty="0">
                <a:latin typeface="Times New Roman" panose="02020603050405020304" pitchFamily="18" charset="0"/>
                <a:ea typeface="Calibri" panose="020F0502020204030204" pitchFamily="34" charset="0"/>
                <a:cs typeface="B Nazanin" panose="00000400000000000000" pitchFamily="2" charset="-78"/>
              </a:rPr>
              <a:t>داده و برنامه حضور خود را به </a:t>
            </a:r>
            <a:r>
              <a:rPr lang="fa-IR" sz="2600" b="1" dirty="0" smtClean="0">
                <a:latin typeface="Times New Roman" panose="02020603050405020304" pitchFamily="18" charset="0"/>
                <a:ea typeface="Calibri" panose="020F0502020204030204" pitchFamily="34" charset="0"/>
                <a:cs typeface="B Nazanin" panose="00000400000000000000" pitchFamily="2" charset="-78"/>
              </a:rPr>
              <a:t>دانشكده </a:t>
            </a:r>
            <a:r>
              <a:rPr lang="fa-IR" sz="2600" b="1" dirty="0">
                <a:latin typeface="Times New Roman" panose="02020603050405020304" pitchFamily="18" charset="0"/>
                <a:ea typeface="Calibri" panose="020F0502020204030204" pitchFamily="34" charset="0"/>
                <a:cs typeface="B Nazanin" panose="00000400000000000000" pitchFamily="2" charset="-78"/>
              </a:rPr>
              <a:t>ارائه نمايند. </a:t>
            </a:r>
            <a:endParaRPr lang="en-US" sz="2600" dirty="0">
              <a:latin typeface="Times New Roman" panose="02020603050405020304" pitchFamily="18" charset="0"/>
              <a:ea typeface="Calibri" panose="020F0502020204030204" pitchFamily="34" charset="0"/>
              <a:cs typeface="B Nazanin" panose="00000400000000000000" pitchFamily="2" charset="-78"/>
            </a:endParaRPr>
          </a:p>
        </p:txBody>
      </p:sp>
      <p:pic>
        <p:nvPicPr>
          <p:cNvPr id="3076" name="Picture 4" descr="https://www.quiz24.ir/Content/images/CreateX/homepages/web-app-showcase/info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047" y="2465539"/>
            <a:ext cx="2092410" cy="18933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356197" y="4524121"/>
            <a:ext cx="1602260" cy="1602260"/>
          </a:xfrm>
          <a:prstGeom prst="ellipse">
            <a:avLst/>
          </a:prstGeom>
          <a:ln>
            <a:noFill/>
          </a:ln>
          <a:effectLst>
            <a:softEdge rad="112500"/>
          </a:effectLst>
        </p:spPr>
      </p:pic>
      <p:sp>
        <p:nvSpPr>
          <p:cNvPr id="5" name="Action Button: Home 4">
            <a:hlinkClick r:id="rId4"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597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latin typeface="Times New Roman" panose="02020603050405020304" pitchFamily="18" charset="0"/>
                <a:ea typeface="Calibri" panose="020F0502020204030204" pitchFamily="34" charset="0"/>
                <a:cs typeface="B Nazanin" panose="00000400000000000000" pitchFamily="2" charset="-78"/>
              </a:rPr>
              <a:t>ب- ارزيابي و امتحانات</a:t>
            </a:r>
            <a:endParaRPr lang="en-US" dirty="0"/>
          </a:p>
        </p:txBody>
      </p:sp>
      <p:sp>
        <p:nvSpPr>
          <p:cNvPr id="3" name="Content Placeholder 2"/>
          <p:cNvSpPr>
            <a:spLocks noGrp="1"/>
          </p:cNvSpPr>
          <p:nvPr>
            <p:ph idx="1"/>
          </p:nvPr>
        </p:nvSpPr>
        <p:spPr/>
        <p:txBody>
          <a:bodyPr>
            <a:normAutofit/>
          </a:bodyPr>
          <a:lstStyle/>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ب-1: مدرس هر درس مسؤول ارائه و ارزیابی دانشجويان آن درس مي باشد.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با </a:t>
            </a:r>
            <a:r>
              <a:rPr lang="fa-IR" sz="2400" b="1" dirty="0">
                <a:latin typeface="Times New Roman" panose="02020603050405020304" pitchFamily="18" charset="0"/>
                <a:ea typeface="Calibri" panose="020F0502020204030204" pitchFamily="34" charset="0"/>
                <a:cs typeface="B Nazanin" panose="00000400000000000000" pitchFamily="2" charset="-78"/>
              </a:rPr>
              <a:t>توجه به شرايط خاص آموزش الكترونيكي، لازم است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ارزيابي مستمر و با كيفيت از دانشجويان درس در طول ترم </a:t>
            </a:r>
            <a:r>
              <a:rPr lang="fa-IR" sz="2400" b="1" dirty="0">
                <a:latin typeface="Times New Roman" panose="02020603050405020304" pitchFamily="18" charset="0"/>
                <a:ea typeface="Calibri" panose="020F0502020204030204" pitchFamily="34" charset="0"/>
                <a:cs typeface="B Nazanin" panose="00000400000000000000" pitchFamily="2" charset="-78"/>
              </a:rPr>
              <a:t>انجام شده و از وزن زياد آزمون پاياني كاسته شود. </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ب-2: بر اساس آيين نامه آموزشي، کلیه دروس به‌صورت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نمره بين صفر تا 20 </a:t>
            </a:r>
            <a:r>
              <a:rPr lang="fa-IR" sz="2400" b="1" dirty="0">
                <a:latin typeface="Times New Roman" panose="02020603050405020304" pitchFamily="18" charset="0"/>
                <a:ea typeface="Calibri" panose="020F0502020204030204" pitchFamily="34" charset="0"/>
                <a:cs typeface="B Nazanin" panose="00000400000000000000" pitchFamily="2" charset="-78"/>
              </a:rPr>
              <a:t>ارزیابی می شود.</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ب-3: برگزاري آزمونهاي پايان ترم دروس، الزامي و در بازه 14 روزه تقويم آموزشي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(18 ديماه </a:t>
            </a:r>
            <a:r>
              <a:rPr lang="fa-IR" sz="2400" b="1" dirty="0">
                <a:latin typeface="Times New Roman" panose="02020603050405020304" pitchFamily="18" charset="0"/>
                <a:ea typeface="Calibri" panose="020F0502020204030204" pitchFamily="34" charset="0"/>
                <a:cs typeface="B Nazanin" panose="00000400000000000000" pitchFamily="2" charset="-78"/>
              </a:rPr>
              <a:t>تا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3 بهمن </a:t>
            </a:r>
            <a:r>
              <a:rPr lang="fa-IR" sz="2400" b="1" dirty="0">
                <a:latin typeface="Times New Roman" panose="02020603050405020304" pitchFamily="18" charset="0"/>
                <a:ea typeface="Calibri" panose="020F0502020204030204" pitchFamily="34" charset="0"/>
                <a:cs typeface="B Nazanin" panose="00000400000000000000" pitchFamily="2" charset="-78"/>
              </a:rPr>
              <a:t>ماه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1400) </a:t>
            </a:r>
            <a:r>
              <a:rPr lang="fa-IR" sz="2400" b="1" dirty="0">
                <a:latin typeface="Times New Roman" panose="02020603050405020304" pitchFamily="18" charset="0"/>
                <a:ea typeface="Calibri" panose="020F0502020204030204" pitchFamily="34" charset="0"/>
                <a:cs typeface="B Nazanin" panose="00000400000000000000" pitchFamily="2" charset="-78"/>
              </a:rPr>
              <a:t>انجام مي شود.</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spcBef>
                <a:spcPts val="1200"/>
              </a:spcBef>
              <a:spcAft>
                <a:spcPts val="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تبصره: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نظر و حداكثر تلاش دانشگاه بر برگزاري امتحانات بصورت حضوري با رعايت</a:t>
            </a: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 شرايط ايمني و بهداشت است. با اين حال در </a:t>
            </a:r>
            <a:r>
              <a:rPr lang="fa-IR" sz="2400" b="1" dirty="0">
                <a:latin typeface="Times New Roman" panose="02020603050405020304" pitchFamily="18" charset="0"/>
                <a:ea typeface="Calibri" panose="020F0502020204030204" pitchFamily="34" charset="0"/>
                <a:cs typeface="B Nazanin" panose="00000400000000000000" pitchFamily="2" charset="-78"/>
              </a:rPr>
              <a:t>صورت ادامه يافتن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يا بدتر شدن</a:t>
            </a:r>
          </a:p>
          <a:p>
            <a:pPr marL="0" marR="0" indent="0" algn="just" rtl="1">
              <a:spcBef>
                <a:spcPts val="1200"/>
              </a:spcBef>
              <a:spcAft>
                <a:spcPts val="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a:latin typeface="Times New Roman" panose="02020603050405020304" pitchFamily="18" charset="0"/>
                <a:ea typeface="Calibri" panose="020F0502020204030204" pitchFamily="34" charset="0"/>
                <a:cs typeface="B Nazanin" panose="00000400000000000000" pitchFamily="2" charset="-78"/>
              </a:rPr>
              <a:t>وضعيت كرونايي</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آزمونهاي پايان ترم بصورت الكترونيكي</a:t>
            </a:r>
            <a:r>
              <a:rPr lang="fa-IR" sz="2400" b="1" dirty="0">
                <a:latin typeface="Times New Roman" panose="02020603050405020304" pitchFamily="18" charset="0"/>
                <a:ea typeface="Calibri" panose="020F0502020204030204" pitchFamily="34" charset="0"/>
                <a:cs typeface="B Nazanin" panose="00000400000000000000" pitchFamily="2" charset="-78"/>
              </a:rPr>
              <a:t> برگزار مي شود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 </a:t>
            </a:r>
            <a:endParaRPr lang="en-US" sz="2000" dirty="0">
              <a:latin typeface="Times New Roman" panose="02020603050405020304" pitchFamily="18" charset="0"/>
              <a:ea typeface="Calibri" panose="020F0502020204030204" pitchFamily="34" charset="0"/>
              <a:cs typeface="B Nazanin" panose="00000400000000000000" pitchFamily="2" charset="-78"/>
            </a:endParaRPr>
          </a:p>
          <a:p>
            <a:pPr marL="0" indent="0">
              <a:buNone/>
            </a:pPr>
            <a:endParaRPr lang="en-US" dirty="0"/>
          </a:p>
        </p:txBody>
      </p:sp>
      <p:pic>
        <p:nvPicPr>
          <p:cNvPr id="4" name="Picture 3"/>
          <p:cNvPicPr>
            <a:picLocks noChangeAspect="1"/>
          </p:cNvPicPr>
          <p:nvPr/>
        </p:nvPicPr>
        <p:blipFill>
          <a:blip r:embed="rId2"/>
          <a:stretch>
            <a:fillRect/>
          </a:stretch>
        </p:blipFill>
        <p:spPr>
          <a:xfrm>
            <a:off x="5601729" y="432692"/>
            <a:ext cx="1761868" cy="1761868"/>
          </a:xfrm>
          <a:prstGeom prst="rect">
            <a:avLst/>
          </a:prstGeom>
        </p:spPr>
      </p:pic>
      <p:sp>
        <p:nvSpPr>
          <p:cNvPr id="5" name="Action Button: Home 4">
            <a:hlinkClick r:id="rId3"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97" y="4280748"/>
            <a:ext cx="2524125" cy="1809750"/>
          </a:xfrm>
          <a:prstGeom prst="rect">
            <a:avLst/>
          </a:prstGeom>
        </p:spPr>
      </p:pic>
    </p:spTree>
    <p:extLst>
      <p:ext uri="{BB962C8B-B14F-4D97-AF65-F5344CB8AC3E}">
        <p14:creationId xmlns:p14="http://schemas.microsoft.com/office/powerpoint/2010/main" val="995615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latin typeface="Times New Roman" panose="02020603050405020304" pitchFamily="18" charset="0"/>
                <a:ea typeface="Calibri" panose="020F0502020204030204" pitchFamily="34" charset="0"/>
                <a:cs typeface="B Nazanin" panose="00000400000000000000" pitchFamily="2" charset="-78"/>
              </a:rPr>
              <a:t>ج- ساير موارد آموزشي</a:t>
            </a:r>
            <a:endParaRPr lang="en-US" dirty="0"/>
          </a:p>
        </p:txBody>
      </p:sp>
      <p:sp>
        <p:nvSpPr>
          <p:cNvPr id="3" name="Content Placeholder 2"/>
          <p:cNvSpPr>
            <a:spLocks noGrp="1"/>
          </p:cNvSpPr>
          <p:nvPr>
            <p:ph idx="1"/>
          </p:nvPr>
        </p:nvSpPr>
        <p:spPr>
          <a:xfrm>
            <a:off x="685800" y="1919416"/>
            <a:ext cx="10820400" cy="4299269"/>
          </a:xfrm>
        </p:spPr>
        <p:txBody>
          <a:bodyPr>
            <a:normAutofit/>
          </a:bodyPr>
          <a:lstStyle/>
          <a:p>
            <a:pPr marL="0" marR="0" indent="0" algn="just" rtl="1">
              <a:lnSpc>
                <a:spcPct val="150000"/>
              </a:lnSpc>
              <a:spcBef>
                <a:spcPts val="600"/>
              </a:spcBef>
              <a:spcAft>
                <a:spcPts val="600"/>
              </a:spcAft>
              <a:buNone/>
            </a:pPr>
            <a:r>
              <a:rPr lang="fa-IR" sz="2400" b="1" dirty="0">
                <a:latin typeface="Times New Roman" panose="02020603050405020304" pitchFamily="18" charset="0"/>
                <a:ea typeface="Calibri" panose="020F0502020204030204" pitchFamily="34" charset="0"/>
                <a:cs typeface="B Nazanin" panose="00000400000000000000" pitchFamily="2" charset="-78"/>
              </a:rPr>
              <a:t>ج-1: با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مهماني دانشجویان در دانشگاه‌هاي سطح يك و دو </a:t>
            </a:r>
            <a:r>
              <a:rPr lang="fa-IR" sz="2400" b="1" dirty="0">
                <a:latin typeface="Times New Roman" panose="02020603050405020304" pitchFamily="18" charset="0"/>
                <a:ea typeface="Calibri" panose="020F0502020204030204" pitchFamily="34" charset="0"/>
                <a:cs typeface="B Nazanin" panose="00000400000000000000" pitchFamily="2" charset="-78"/>
              </a:rPr>
              <a:t>به شرط تاييد دانشكده</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a:t>
            </a:r>
          </a:p>
          <a:p>
            <a:pPr marL="0" marR="0" indent="0" algn="just" rtl="1">
              <a:lnSpc>
                <a:spcPct val="150000"/>
              </a:lnSpc>
              <a:spcBef>
                <a:spcPts val="600"/>
              </a:spcBef>
              <a:spcAft>
                <a:spcPts val="60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موافقت </a:t>
            </a:r>
            <a:r>
              <a:rPr lang="fa-IR" sz="2400" b="1" dirty="0">
                <a:latin typeface="Times New Roman" panose="02020603050405020304" pitchFamily="18" charset="0"/>
                <a:ea typeface="Calibri" panose="020F0502020204030204" pitchFamily="34" charset="0"/>
                <a:cs typeface="B Nazanin" panose="00000400000000000000" pitchFamily="2" charset="-78"/>
              </a:rPr>
              <a:t>می شود.</a:t>
            </a:r>
            <a:endParaRPr lang="en-US" sz="2400" dirty="0">
              <a:latin typeface="Times New Roman" panose="02020603050405020304" pitchFamily="18" charset="0"/>
              <a:ea typeface="Calibri" panose="020F0502020204030204" pitchFamily="34" charset="0"/>
              <a:cs typeface="B Nazanin" panose="00000400000000000000" pitchFamily="2" charset="-78"/>
            </a:endParaRPr>
          </a:p>
          <a:p>
            <a:pPr marL="0" marR="0" indent="0" algn="just" rtl="1">
              <a:lnSpc>
                <a:spcPct val="150000"/>
              </a:lnSpc>
              <a:spcBef>
                <a:spcPts val="600"/>
              </a:spcBef>
              <a:spcAft>
                <a:spcPts val="60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ج-2: </a:t>
            </a:r>
            <a:r>
              <a:rPr lang="fa-IR" sz="2400" b="1" dirty="0">
                <a:latin typeface="Times New Roman" panose="02020603050405020304" pitchFamily="18" charset="0"/>
                <a:ea typeface="Calibri" panose="020F0502020204030204" pitchFamily="34" charset="0"/>
                <a:cs typeface="B Nazanin" panose="00000400000000000000" pitchFamily="2" charset="-78"/>
              </a:rPr>
              <a:t>امكان حذف اضطراري درس براي دانشجويان تحصيلات تكميلي در ترم اول </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01-00 </a:t>
            </a:r>
            <a:r>
              <a:rPr lang="fa-IR" sz="2400" b="1" dirty="0">
                <a:latin typeface="Times New Roman" panose="02020603050405020304" pitchFamily="18" charset="0"/>
                <a:ea typeface="Calibri" panose="020F0502020204030204" pitchFamily="34" charset="0"/>
                <a:cs typeface="B Nazanin" panose="00000400000000000000" pitchFamily="2" charset="-78"/>
              </a:rPr>
              <a:t>وجود ندارد</a:t>
            </a:r>
            <a:r>
              <a:rPr lang="fa-IR" sz="2400" b="1" dirty="0" smtClean="0">
                <a:latin typeface="Times New Roman" panose="02020603050405020304" pitchFamily="18" charset="0"/>
                <a:ea typeface="Calibri" panose="020F0502020204030204" pitchFamily="34" charset="0"/>
                <a:cs typeface="B Nazanin" panose="00000400000000000000" pitchFamily="2" charset="-78"/>
              </a:rPr>
              <a:t>.</a:t>
            </a:r>
          </a:p>
          <a:p>
            <a:pPr marL="0" indent="0" algn="r" rtl="1">
              <a:lnSpc>
                <a:spcPct val="150000"/>
              </a:lnSpc>
              <a:spcBef>
                <a:spcPts val="600"/>
              </a:spcBef>
              <a:spcAft>
                <a:spcPts val="600"/>
              </a:spcAft>
              <a:buNone/>
            </a:pPr>
            <a:r>
              <a:rPr lang="fa-IR" sz="2400" b="1" dirty="0" smtClean="0">
                <a:latin typeface="Times New Roman" panose="02020603050405020304" pitchFamily="18" charset="0"/>
                <a:ea typeface="Calibri" panose="020F0502020204030204" pitchFamily="34" charset="0"/>
                <a:cs typeface="B Nazanin" panose="00000400000000000000" pitchFamily="2" charset="-78"/>
              </a:rPr>
              <a:t>ج-3: ارزيابي </a:t>
            </a:r>
            <a:r>
              <a:rPr lang="fa-IR" sz="2400" b="1" dirty="0">
                <a:latin typeface="Times New Roman" panose="02020603050405020304" pitchFamily="18" charset="0"/>
                <a:ea typeface="Calibri" panose="020F0502020204030204" pitchFamily="34" charset="0"/>
                <a:cs typeface="B Nazanin" panose="00000400000000000000" pitchFamily="2" charset="-78"/>
              </a:rPr>
              <a:t>جامع آموزشي</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بصورت غيرحضوري </a:t>
            </a:r>
            <a:r>
              <a:rPr lang="fa-IR" sz="2400" b="1" dirty="0">
                <a:latin typeface="Times New Roman" panose="02020603050405020304" pitchFamily="18" charset="0"/>
                <a:ea typeface="Calibri" panose="020F0502020204030204" pitchFamily="34" charset="0"/>
                <a:cs typeface="B Nazanin" panose="00000400000000000000" pitchFamily="2" charset="-78"/>
              </a:rPr>
              <a:t>و طبق دستورالعمل مصوب ترم 99-1 انجام مي شود.</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sz="2400" b="1" dirty="0">
                <a:latin typeface="Times New Roman" panose="02020603050405020304" pitchFamily="18" charset="0"/>
                <a:ea typeface="Calibri" panose="020F0502020204030204" pitchFamily="34" charset="0"/>
                <a:cs typeface="B Nazanin" panose="00000400000000000000" pitchFamily="2" charset="-78"/>
              </a:rPr>
              <a:t>با اين حال در وضعيت زرد يا آبي، بخش كتبي آن مي تواند با موافقت دانشكده و دانشجويان </a:t>
            </a:r>
            <a:r>
              <a:rPr lang="fa-IR" sz="24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بصورت حضوري </a:t>
            </a:r>
            <a:r>
              <a:rPr lang="fa-IR" sz="2400" b="1" dirty="0">
                <a:latin typeface="Times New Roman" panose="02020603050405020304" pitchFamily="18" charset="0"/>
                <a:ea typeface="Calibri" panose="020F0502020204030204" pitchFamily="34" charset="0"/>
                <a:cs typeface="B Nazanin" panose="00000400000000000000" pitchFamily="2" charset="-78"/>
              </a:rPr>
              <a:t>و با رعايت دستورالعملهاي بهداشتي انجام شود.</a:t>
            </a:r>
          </a:p>
          <a:p>
            <a:pPr marL="0" indent="0" algn="r" rtl="1">
              <a:lnSpc>
                <a:spcPct val="150000"/>
              </a:lnSpc>
              <a:spcBef>
                <a:spcPts val="600"/>
              </a:spcBef>
              <a:spcAft>
                <a:spcPts val="600"/>
              </a:spcAft>
              <a:buNone/>
            </a:pPr>
            <a:endParaRPr lang="en-US" sz="2400" dirty="0"/>
          </a:p>
        </p:txBody>
      </p:sp>
      <p:sp>
        <p:nvSpPr>
          <p:cNvPr id="4" name="Action Button: Home 3">
            <a:hlinkClick r:id="rId2" action="ppaction://hlinksldjump" highlightClick="1"/>
          </p:cNvPr>
          <p:cNvSpPr/>
          <p:nvPr/>
        </p:nvSpPr>
        <p:spPr>
          <a:xfrm>
            <a:off x="172995" y="6409038"/>
            <a:ext cx="512805" cy="337751"/>
          </a:xfrm>
          <a:prstGeom prst="actionButtonHo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1577212708"/>
              </p:ext>
            </p:extLst>
          </p:nvPr>
        </p:nvGraphicFramePr>
        <p:xfrm>
          <a:off x="-395416" y="1318053"/>
          <a:ext cx="2935415" cy="2093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flipH="1">
            <a:off x="974222" y="1437634"/>
            <a:ext cx="529126" cy="6197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26203" y="1437634"/>
            <a:ext cx="468596" cy="5828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69050" y="2502274"/>
            <a:ext cx="468596" cy="5828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260501" y="2502274"/>
            <a:ext cx="529129" cy="5828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4181" y="2286184"/>
            <a:ext cx="219777" cy="29742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25574" y="2476537"/>
            <a:ext cx="78607" cy="11549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951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239</TotalTime>
  <Words>1214</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 Nazanin</vt:lpstr>
      <vt:lpstr>B Zar</vt:lpstr>
      <vt:lpstr>Calibri</vt:lpstr>
      <vt:lpstr>Century Gothic</vt:lpstr>
      <vt:lpstr>Times New Roman</vt:lpstr>
      <vt:lpstr>Vapor Trail</vt:lpstr>
      <vt:lpstr>به نام خدا  دستورالعمل نحوه برنامه‌ریزی آموزشی‌ ترم 1400-1</vt:lpstr>
      <vt:lpstr>PowerPoint Presentation</vt:lpstr>
      <vt:lpstr>الف- برنامه ريزي دروس و تشكيل كلاسها:</vt:lpstr>
      <vt:lpstr>PowerPoint Presentation</vt:lpstr>
      <vt:lpstr>PowerPoint Presentation</vt:lpstr>
      <vt:lpstr>PowerPoint Presentation</vt:lpstr>
      <vt:lpstr>PowerPoint Presentation</vt:lpstr>
      <vt:lpstr>ب- ارزيابي و امتحانات</vt:lpstr>
      <vt:lpstr>ج- ساير موارد آموزشي</vt:lpstr>
      <vt:lpstr>PowerPoint Presentation</vt:lpstr>
      <vt:lpstr>د- موارد پژوهشي دانشجويان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دستورالعمل نحوه برنامه‌ریزی آموزشی‌ ترم 1-99</dc:title>
  <dc:creator>Admin</dc:creator>
  <cp:lastModifiedBy>Mrs.Krabirian</cp:lastModifiedBy>
  <cp:revision>44</cp:revision>
  <dcterms:created xsi:type="dcterms:W3CDTF">2020-08-19T06:41:51Z</dcterms:created>
  <dcterms:modified xsi:type="dcterms:W3CDTF">2021-09-11T09:03:46Z</dcterms:modified>
</cp:coreProperties>
</file>